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0" r:id="rId1"/>
  </p:sld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1" r:id="rId17"/>
    <p:sldId id="272" r:id="rId18"/>
    <p:sldId id="323" r:id="rId19"/>
    <p:sldId id="311" r:id="rId20"/>
    <p:sldId id="312" r:id="rId21"/>
    <p:sldId id="313" r:id="rId22"/>
    <p:sldId id="314" r:id="rId23"/>
    <p:sldId id="315" r:id="rId24"/>
    <p:sldId id="298" r:id="rId25"/>
    <p:sldId id="299" r:id="rId26"/>
    <p:sldId id="300" r:id="rId27"/>
    <p:sldId id="301" r:id="rId28"/>
    <p:sldId id="302" r:id="rId29"/>
    <p:sldId id="303" r:id="rId30"/>
    <p:sldId id="304" r:id="rId31"/>
    <p:sldId id="305" r:id="rId32"/>
    <p:sldId id="306" r:id="rId33"/>
    <p:sldId id="307" r:id="rId34"/>
    <p:sldId id="308" r:id="rId35"/>
    <p:sldId id="309" r:id="rId36"/>
    <p:sldId id="324" r:id="rId37"/>
    <p:sldId id="325" r:id="rId38"/>
    <p:sldId id="316" r:id="rId39"/>
    <p:sldId id="317" r:id="rId40"/>
    <p:sldId id="318" r:id="rId41"/>
    <p:sldId id="310" r:id="rId42"/>
    <p:sldId id="319" r:id="rId43"/>
    <p:sldId id="320" r:id="rId44"/>
    <p:sldId id="321" r:id="rId45"/>
    <p:sldId id="322" r:id="rId46"/>
    <p:sldId id="291" r:id="rId47"/>
    <p:sldId id="292" r:id="rId48"/>
    <p:sldId id="293" r:id="rId49"/>
    <p:sldId id="294" r:id="rId50"/>
    <p:sldId id="295" r:id="rId51"/>
    <p:sldId id="296" r:id="rId52"/>
    <p:sldId id="297"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9462EF3-3C4F-43EE-ACEE-D4B806740EA3}" type="datetimeFigureOut">
              <a:rPr lang="en-US" smtClean="0"/>
              <a:pPr/>
              <a:t>5/23/2020</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053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68300E-C023-45CD-A0BE-EDB7A8C6EA8B}" type="datetimeFigureOut">
              <a:rPr lang="en-US" smtClean="0"/>
              <a:t>5/23/2020</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5201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B620EAD-E369-4933-8469-ED7764B56A1B}" type="datetimeFigureOut">
              <a:rPr lang="en-US" smtClean="0"/>
              <a:t>5/23/2020</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0262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76C0EF2-9919-473B-8215-8616BAF10692}" type="datetimeFigureOut">
              <a:rPr lang="en-US" smtClean="0"/>
              <a:t>5/23/2020</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2102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09472EB-AC54-4713-BFC2-BEB621108C63}" type="datetimeFigureOut">
              <a:rPr lang="en-US" smtClean="0"/>
              <a:t>5/23/2020</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860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9455A0C-791E-4545-B787-F98AD45CD761}" type="datetimeFigureOut">
              <a:rPr lang="en-US" smtClean="0"/>
              <a:t>5/23/2020</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64072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2536B77-F4F4-4427-AC4F-9A623798AD82}" type="datetimeFigureOut">
              <a:rPr lang="en-US" smtClean="0"/>
              <a:t>5/23/2020</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5839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8BE790C-34EB-4565-8437-CACF4CDB7822}" type="datetimeFigureOut">
              <a:rPr lang="en-US" smtClean="0"/>
              <a:t>5/23/2020</a:t>
            </a:fld>
            <a:endParaRPr lang="en-US" dirty="0"/>
          </a:p>
        </p:txBody>
      </p:sp>
      <p:sp>
        <p:nvSpPr>
          <p:cNvPr id="4" name="Footer Placeholder 3"/>
          <p:cNvSpPr>
            <a:spLocks noGrp="1"/>
          </p:cNvSpPr>
          <p:nvPr>
            <p:ph type="ftr" sz="quarter" idx="11"/>
          </p:nvPr>
        </p:nvSpPr>
        <p:spPr/>
        <p:txBody>
          <a:bodyPr/>
          <a:lstStyle/>
          <a:p>
            <a:r>
              <a:rPr lang="en-US" smtClean="0"/>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2317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A4C11-22B8-4A4E-8126-B3AF6B948A8E}" type="datetimeFigureOut">
              <a:rPr lang="en-US" smtClean="0"/>
              <a:t>5/23/2020</a:t>
            </a:fld>
            <a:endParaRPr lang="en-US" dirty="0"/>
          </a:p>
        </p:txBody>
      </p:sp>
      <p:sp>
        <p:nvSpPr>
          <p:cNvPr id="3" name="Footer Placeholder 2"/>
          <p:cNvSpPr>
            <a:spLocks noGrp="1"/>
          </p:cNvSpPr>
          <p:nvPr>
            <p:ph type="ftr" sz="quarter" idx="11"/>
          </p:nvPr>
        </p:nvSpPr>
        <p:spPr/>
        <p:txBody>
          <a:bodyPr/>
          <a:lstStyle/>
          <a:p>
            <a:r>
              <a:rPr lang="en-US" smtClean="0"/>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36958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6ED06B6-C816-4861-964D-15A98395707D}" type="datetimeFigureOut">
              <a:rPr lang="en-US" smtClean="0"/>
              <a:t>5/23/2020</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58490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B1A8AB-EA7C-4B1B-9D73-E2551851FABE}" type="datetimeFigureOut">
              <a:rPr lang="en-US" smtClean="0"/>
              <a:t>5/23/2020</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5044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786BE5-D2A3-4BF0-8B30-D7403E61B3DC}" type="datetimeFigureOut">
              <a:rPr lang="en-US" smtClean="0"/>
              <a:t>5/23/2020</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smtClean="0"/>
              <a:t>
              </a:t>
            </a:r>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57F1E4F-1CFF-5643-939E-217C01CDF56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77241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268prajjwal@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42088" y="631541"/>
            <a:ext cx="8825658" cy="2677648"/>
          </a:xfrm>
        </p:spPr>
        <p:txBody>
          <a:bodyPr>
            <a:normAutofit/>
          </a:bodyPr>
          <a:lstStyle/>
          <a:p>
            <a:r>
              <a:rPr lang="en-US" sz="7200" b="1" dirty="0"/>
              <a:t>Order Management App</a:t>
            </a:r>
            <a:endParaRPr lang="en-US" sz="7200" dirty="0"/>
          </a:p>
        </p:txBody>
      </p:sp>
      <p:sp>
        <p:nvSpPr>
          <p:cNvPr id="3" name="Subtitle 2"/>
          <p:cNvSpPr>
            <a:spLocks noGrp="1"/>
          </p:cNvSpPr>
          <p:nvPr>
            <p:ph type="subTitle" idx="1"/>
          </p:nvPr>
        </p:nvSpPr>
        <p:spPr>
          <a:xfrm>
            <a:off x="8397025" y="5241700"/>
            <a:ext cx="9323790" cy="1053921"/>
          </a:xfrm>
        </p:spPr>
        <p:txBody>
          <a:bodyPr>
            <a:normAutofit fontScale="47500" lnSpcReduction="20000"/>
          </a:bodyPr>
          <a:lstStyle/>
          <a:p>
            <a:r>
              <a:rPr lang="en-US" sz="3400" dirty="0" smtClean="0"/>
              <a:t>MADE BY-</a:t>
            </a:r>
          </a:p>
          <a:p>
            <a:r>
              <a:rPr lang="en-US" sz="3400" dirty="0" smtClean="0"/>
              <a:t>Prajjwal Pandey</a:t>
            </a:r>
          </a:p>
          <a:p>
            <a:r>
              <a:rPr lang="en-US" sz="3400" dirty="0" smtClean="0"/>
              <a:t>EmpId-46022672</a:t>
            </a:r>
          </a:p>
          <a:p>
            <a:r>
              <a:rPr lang="en-US" sz="3400" dirty="0" smtClean="0">
                <a:hlinkClick r:id="rId2"/>
              </a:rPr>
              <a:t>268prajjwal@gmail.com</a:t>
            </a:r>
            <a:endParaRPr lang="en-US" sz="3400" dirty="0" smtClean="0"/>
          </a:p>
          <a:p>
            <a:endParaRPr lang="en-US" dirty="0"/>
          </a:p>
        </p:txBody>
      </p:sp>
      <p:pic>
        <p:nvPicPr>
          <p:cNvPr id="5" name="Picture 4"/>
          <p:cNvPicPr>
            <a:picLocks noChangeAspect="1"/>
          </p:cNvPicPr>
          <p:nvPr/>
        </p:nvPicPr>
        <p:blipFill>
          <a:blip r:embed="rId3"/>
          <a:stretch>
            <a:fillRect/>
          </a:stretch>
        </p:blipFill>
        <p:spPr>
          <a:xfrm>
            <a:off x="745630" y="734295"/>
            <a:ext cx="2698018" cy="2698018"/>
          </a:xfrm>
          <a:prstGeom prst="rect">
            <a:avLst/>
          </a:prstGeom>
        </p:spPr>
      </p:pic>
    </p:spTree>
    <p:extLst>
      <p:ext uri="{BB962C8B-B14F-4D97-AF65-F5344CB8AC3E}">
        <p14:creationId xmlns:p14="http://schemas.microsoft.com/office/powerpoint/2010/main" val="5063211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0" y="4618335"/>
            <a:ext cx="1396536" cy="261610"/>
          </a:xfrm>
          <a:prstGeom prst="rect">
            <a:avLst/>
          </a:prstGeom>
          <a:noFill/>
        </p:spPr>
        <p:txBody>
          <a:bodyPr wrap="none" lIns="91440" tIns="45720" rIns="91440" bIns="45720">
            <a:spAutoFit/>
          </a:bodyPr>
          <a:lstStyle/>
          <a:p>
            <a:pPr algn="ctr"/>
            <a:r>
              <a:rPr lang="en-US" sz="1100" dirty="0" smtClean="0">
                <a:ln w="0"/>
                <a:effectLst>
                  <a:outerShdw blurRad="38100" dist="19050" dir="2700000" algn="tl" rotWithShape="0">
                    <a:schemeClr val="dk1">
                      <a:alpha val="40000"/>
                    </a:schemeClr>
                  </a:outerShdw>
                </a:effectLst>
              </a:rPr>
              <a:t>[</a:t>
            </a:r>
            <a:r>
              <a:rPr lang="en-US" sz="1100" dirty="0" err="1" smtClean="0">
                <a:ln w="0"/>
                <a:effectLst>
                  <a:outerShdw blurRad="38100" dist="19050" dir="2700000" algn="tl" rotWithShape="0">
                    <a:schemeClr val="dk1">
                      <a:alpha val="40000"/>
                    </a:schemeClr>
                  </a:outerShdw>
                </a:effectLst>
              </a:rPr>
              <a:t>confirmProducts</a:t>
            </a:r>
            <a:r>
              <a:rPr lang="en-US" sz="1100" dirty="0" smtClean="0">
                <a:ln w="0"/>
                <a:effectLst>
                  <a:outerShdw blurRad="38100" dist="19050" dir="2700000" algn="tl" rotWithShape="0">
                    <a:schemeClr val="dk1">
                      <a:alpha val="40000"/>
                    </a:schemeClr>
                  </a:outerShdw>
                </a:effectLst>
              </a:rPr>
              <a:t>]</a:t>
            </a:r>
            <a:endParaRPr lang="en-US" sz="110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694721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5142"/>
            <a:ext cx="12090400" cy="7104742"/>
          </a:xfrm>
          <a:prstGeom prst="rect">
            <a:avLst/>
          </a:prstGeom>
        </p:spPr>
      </p:pic>
    </p:spTree>
    <p:extLst>
      <p:ext uri="{BB962C8B-B14F-4D97-AF65-F5344CB8AC3E}">
        <p14:creationId xmlns:p14="http://schemas.microsoft.com/office/powerpoint/2010/main" val="35903822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367063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06703" y="2967335"/>
            <a:ext cx="3778599"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Flow Chart</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586995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589673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85828" y="2967335"/>
            <a:ext cx="6420347"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Use Case Diagram</a:t>
            </a:r>
          </a:p>
        </p:txBody>
      </p:sp>
    </p:spTree>
    <p:extLst>
      <p:ext uri="{BB962C8B-B14F-4D97-AF65-F5344CB8AC3E}">
        <p14:creationId xmlns:p14="http://schemas.microsoft.com/office/powerpoint/2010/main" val="41655998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639" y="0"/>
            <a:ext cx="11419268" cy="6858000"/>
          </a:xfrm>
          <a:prstGeom prst="rect">
            <a:avLst/>
          </a:prstGeom>
        </p:spPr>
      </p:pic>
    </p:spTree>
    <p:extLst>
      <p:ext uri="{BB962C8B-B14F-4D97-AF65-F5344CB8AC3E}">
        <p14:creationId xmlns:p14="http://schemas.microsoft.com/office/powerpoint/2010/main" val="8965371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38573" y="2967335"/>
            <a:ext cx="3914854"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Wireframes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00307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54332" y="2967335"/>
            <a:ext cx="5883342"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DEVELOPER PART</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51856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52525" y="2967335"/>
            <a:ext cx="2686954"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Triggers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58675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2677" y="391560"/>
            <a:ext cx="2005677" cy="646331"/>
          </a:xfrm>
          <a:prstGeom prst="rect">
            <a:avLst/>
          </a:prstGeom>
          <a:noFill/>
        </p:spPr>
        <p:txBody>
          <a:bodyPr wrap="none" lIns="91440" tIns="45720" rIns="91440" bIns="45720">
            <a:spAutoFit/>
          </a:bodyPr>
          <a:lstStyle/>
          <a:p>
            <a:pPr algn="ctr"/>
            <a:r>
              <a:rPr lang="en-US" sz="3600" b="0" cap="none" spc="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Abstract:</a:t>
            </a:r>
            <a:endParaRPr lang="en-US" sz="36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5" name="Subtitle 2"/>
          <p:cNvSpPr txBox="1">
            <a:spLocks/>
          </p:cNvSpPr>
          <p:nvPr/>
        </p:nvSpPr>
        <p:spPr>
          <a:xfrm>
            <a:off x="781467" y="1184857"/>
            <a:ext cx="10191334" cy="5318974"/>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US" sz="2000" dirty="0" smtClean="0"/>
              <a:t>The Order Management App is to save the time by making the process of order creation, products and invoice management easy for the user. It allows the users to create order with user friendly </a:t>
            </a:r>
            <a:r>
              <a:rPr lang="en-US" sz="2000" dirty="0"/>
              <a:t>User Interface. After creating the order they are able to add products to that </a:t>
            </a:r>
            <a:r>
              <a:rPr lang="en-US" sz="2000" dirty="0" smtClean="0"/>
              <a:t>order, they can add the </a:t>
            </a:r>
            <a:r>
              <a:rPr lang="en-US" sz="2000" dirty="0"/>
              <a:t>quantity and discount given on the products</a:t>
            </a:r>
            <a:r>
              <a:rPr lang="en-US" sz="2000" dirty="0" smtClean="0"/>
              <a:t>. After Order Creation users are allowed to create invoices based on the approved order, and notification would be sent to the associated people about the order status automatically. It also allows the manager of sales users to view the whole data in a simplified and attractive way.</a:t>
            </a:r>
          </a:p>
        </p:txBody>
      </p:sp>
    </p:spTree>
    <p:extLst>
      <p:ext uri="{BB962C8B-B14F-4D97-AF65-F5344CB8AC3E}">
        <p14:creationId xmlns:p14="http://schemas.microsoft.com/office/powerpoint/2010/main" val="767734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dell\Pictures\Screenshots\Screenshot (119).png"/>
          <p:cNvPicPr/>
          <p:nvPr/>
        </p:nvPicPr>
        <p:blipFill>
          <a:blip r:embed="rId2">
            <a:extLst>
              <a:ext uri="{28A0092B-C50C-407E-A947-70E740481C1C}">
                <a14:useLocalDpi xmlns:a14="http://schemas.microsoft.com/office/drawing/2010/main" val="0"/>
              </a:ext>
            </a:extLst>
          </a:blip>
          <a:srcRect/>
          <a:stretch>
            <a:fillRect/>
          </a:stretch>
        </p:blipFill>
        <p:spPr bwMode="auto">
          <a:xfrm>
            <a:off x="1030310" y="1622739"/>
            <a:ext cx="9866290" cy="4984124"/>
          </a:xfrm>
          <a:prstGeom prst="rect">
            <a:avLst/>
          </a:prstGeom>
          <a:noFill/>
          <a:ln>
            <a:noFill/>
          </a:ln>
        </p:spPr>
      </p:pic>
      <p:sp>
        <p:nvSpPr>
          <p:cNvPr id="3" name="Rectangle 2"/>
          <p:cNvSpPr/>
          <p:nvPr/>
        </p:nvSpPr>
        <p:spPr>
          <a:xfrm>
            <a:off x="90509" y="857207"/>
            <a:ext cx="10405413" cy="523220"/>
          </a:xfrm>
          <a:prstGeom prst="rect">
            <a:avLst/>
          </a:prstGeom>
          <a:noFill/>
        </p:spPr>
        <p:txBody>
          <a:bodyPr wrap="none" lIns="91440" tIns="45720" rIns="91440" bIns="45720">
            <a:spAutoFit/>
          </a:bodyPr>
          <a:lstStyle/>
          <a:p>
            <a:r>
              <a:rPr lang="en-US" sz="1400" dirty="0" smtClean="0"/>
              <a:t>Done </a:t>
            </a:r>
            <a:r>
              <a:rPr lang="en-US" sz="1400" dirty="0"/>
              <a:t>with the help of trigger on </a:t>
            </a:r>
            <a:r>
              <a:rPr lang="en-US" sz="1400" dirty="0" smtClean="0"/>
              <a:t>account and using before insert and before update triggers. Getting all the accounts</a:t>
            </a:r>
          </a:p>
          <a:p>
            <a:r>
              <a:rPr lang="en-US" sz="1400" dirty="0" smtClean="0"/>
              <a:t>In a list and if the size of the list greater than 5 add error.</a:t>
            </a:r>
            <a:endParaRPr lang="en-US" sz="1400" dirty="0"/>
          </a:p>
        </p:txBody>
      </p:sp>
      <p:sp>
        <p:nvSpPr>
          <p:cNvPr id="4" name="Rectangle 3"/>
          <p:cNvSpPr/>
          <p:nvPr/>
        </p:nvSpPr>
        <p:spPr>
          <a:xfrm>
            <a:off x="-1" y="64395"/>
            <a:ext cx="5293217" cy="646331"/>
          </a:xfrm>
          <a:prstGeom prst="rect">
            <a:avLst/>
          </a:prstGeom>
        </p:spPr>
        <p:txBody>
          <a:bodyPr wrap="square">
            <a:spAutoFit/>
          </a:bodyPr>
          <a:lstStyle/>
          <a:p>
            <a:pPr algn="ctr"/>
            <a:r>
              <a:rPr lang="en-US" dirty="0" smtClean="0">
                <a:ln w="0"/>
                <a:effectLst>
                  <a:outerShdw blurRad="38100" dist="19050" dir="2700000" algn="tl" rotWithShape="0">
                    <a:schemeClr val="dk1">
                      <a:alpha val="40000"/>
                    </a:schemeClr>
                  </a:outerShdw>
                </a:effectLst>
              </a:rPr>
              <a:t>1.To allow Sales User to manage at most 5 accounts.</a:t>
            </a:r>
          </a:p>
        </p:txBody>
      </p:sp>
    </p:spTree>
    <p:extLst>
      <p:ext uri="{BB962C8B-B14F-4D97-AF65-F5344CB8AC3E}">
        <p14:creationId xmlns:p14="http://schemas.microsoft.com/office/powerpoint/2010/main" val="7991667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382" y="526060"/>
            <a:ext cx="4821347" cy="5686023"/>
          </a:xfrm>
          <a:prstGeom prst="rect">
            <a:avLst/>
          </a:prstGeom>
        </p:spPr>
      </p:pic>
      <p:sp>
        <p:nvSpPr>
          <p:cNvPr id="3" name="Rectangle 2"/>
          <p:cNvSpPr/>
          <p:nvPr/>
        </p:nvSpPr>
        <p:spPr>
          <a:xfrm>
            <a:off x="0" y="64395"/>
            <a:ext cx="3209890" cy="923330"/>
          </a:xfrm>
          <a:prstGeom prst="rect">
            <a:avLst/>
          </a:prstGeom>
        </p:spPr>
        <p:txBody>
          <a:bodyPr wrap="square">
            <a:spAutoFit/>
          </a:bodyPr>
          <a:lstStyle/>
          <a:p>
            <a:pPr algn="ctr"/>
            <a:r>
              <a:rPr lang="en-US" dirty="0" smtClean="0">
                <a:ln w="0"/>
                <a:effectLst>
                  <a:outerShdw blurRad="38100" dist="19050" dir="2700000" algn="tl" rotWithShape="0">
                    <a:schemeClr val="dk1">
                      <a:alpha val="40000"/>
                    </a:schemeClr>
                  </a:outerShdw>
                </a:effectLst>
              </a:rPr>
              <a:t>2.Email to those contact </a:t>
            </a:r>
          </a:p>
          <a:p>
            <a:pPr algn="ctr"/>
            <a:r>
              <a:rPr lang="en-US" dirty="0" smtClean="0">
                <a:ln w="0"/>
                <a:effectLst>
                  <a:outerShdw blurRad="38100" dist="19050" dir="2700000" algn="tl" rotWithShape="0">
                    <a:schemeClr val="dk1">
                      <a:alpha val="40000"/>
                    </a:schemeClr>
                  </a:outerShdw>
                </a:effectLst>
              </a:rPr>
              <a:t>With email opt out field True</a:t>
            </a:r>
            <a:endParaRPr lang="en-US" dirty="0">
              <a:ln w="0"/>
              <a:effectLst>
                <a:outerShdw blurRad="38100" dist="19050" dir="2700000" algn="tl" rotWithShape="0">
                  <a:schemeClr val="dk1">
                    <a:alpha val="40000"/>
                  </a:schemeClr>
                </a:outerShdw>
              </a:effectLst>
            </a:endParaRPr>
          </a:p>
        </p:txBody>
      </p:sp>
      <p:sp>
        <p:nvSpPr>
          <p:cNvPr id="4" name="Rectangle 3"/>
          <p:cNvSpPr/>
          <p:nvPr/>
        </p:nvSpPr>
        <p:spPr>
          <a:xfrm>
            <a:off x="142025" y="1307968"/>
            <a:ext cx="4906494" cy="738664"/>
          </a:xfrm>
          <a:prstGeom prst="rect">
            <a:avLst/>
          </a:prstGeom>
          <a:noFill/>
        </p:spPr>
        <p:txBody>
          <a:bodyPr wrap="square" lIns="91440" tIns="45720" rIns="91440" bIns="45720">
            <a:spAutoFit/>
          </a:bodyPr>
          <a:lstStyle/>
          <a:p>
            <a:r>
              <a:rPr lang="en-US" sz="1400" dirty="0" smtClean="0"/>
              <a:t>Getting list of accounts and contacts list of related account and sending message on stage change with the help of </a:t>
            </a:r>
            <a:r>
              <a:rPr lang="en-US" sz="1400" dirty="0" err="1" smtClean="0"/>
              <a:t>SingleEmailMessage</a:t>
            </a:r>
            <a:endParaRPr lang="en-US" sz="1400" dirty="0"/>
          </a:p>
        </p:txBody>
      </p:sp>
    </p:spTree>
    <p:extLst>
      <p:ext uri="{BB962C8B-B14F-4D97-AF65-F5344CB8AC3E}">
        <p14:creationId xmlns:p14="http://schemas.microsoft.com/office/powerpoint/2010/main" val="7544863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4395"/>
            <a:ext cx="3209890" cy="646331"/>
          </a:xfrm>
          <a:prstGeom prst="rect">
            <a:avLst/>
          </a:prstGeom>
        </p:spPr>
        <p:txBody>
          <a:bodyPr wrap="square">
            <a:spAutoFit/>
          </a:bodyPr>
          <a:lstStyle/>
          <a:p>
            <a:pPr algn="ctr"/>
            <a:r>
              <a:rPr lang="en-US" dirty="0" smtClean="0">
                <a:ln w="0"/>
                <a:effectLst>
                  <a:outerShdw blurRad="38100" dist="19050" dir="2700000" algn="tl" rotWithShape="0">
                    <a:schemeClr val="dk1">
                      <a:alpha val="40000"/>
                    </a:schemeClr>
                  </a:outerShdw>
                </a:effectLst>
              </a:rPr>
              <a:t>3.Stage can’t go back to previous state</a:t>
            </a:r>
            <a:endParaRPr lang="en-US" dirty="0">
              <a:ln w="0"/>
              <a:effectLst>
                <a:outerShdw blurRad="38100" dist="19050" dir="2700000" algn="tl" rotWithShape="0">
                  <a:schemeClr val="dk1">
                    <a:alpha val="40000"/>
                  </a:schemeClr>
                </a:outerShdw>
              </a:effectLs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079" y="1203131"/>
            <a:ext cx="11088710" cy="2882076"/>
          </a:xfrm>
          <a:prstGeom prst="rect">
            <a:avLst/>
          </a:prstGeom>
        </p:spPr>
      </p:pic>
      <p:sp>
        <p:nvSpPr>
          <p:cNvPr id="4" name="Rectangle 3"/>
          <p:cNvSpPr/>
          <p:nvPr/>
        </p:nvSpPr>
        <p:spPr>
          <a:xfrm>
            <a:off x="3769217" y="387560"/>
            <a:ext cx="6096000" cy="369332"/>
          </a:xfrm>
          <a:prstGeom prst="rect">
            <a:avLst/>
          </a:prstGeom>
        </p:spPr>
        <p:txBody>
          <a:bodyPr>
            <a:spAutoFit/>
          </a:bodyPr>
          <a:lstStyle/>
          <a:p>
            <a:r>
              <a:rPr lang="en-US" dirty="0" smtClean="0"/>
              <a:t>Trigger on order when there is change in stage.</a:t>
            </a:r>
            <a:endParaRPr lang="en-US" dirty="0"/>
          </a:p>
        </p:txBody>
      </p:sp>
      <p:sp>
        <p:nvSpPr>
          <p:cNvPr id="5" name="Rectangle 4"/>
          <p:cNvSpPr/>
          <p:nvPr/>
        </p:nvSpPr>
        <p:spPr>
          <a:xfrm>
            <a:off x="281189" y="4577613"/>
            <a:ext cx="3209890" cy="923330"/>
          </a:xfrm>
          <a:prstGeom prst="rect">
            <a:avLst/>
          </a:prstGeom>
        </p:spPr>
        <p:txBody>
          <a:bodyPr wrap="square">
            <a:spAutoFit/>
          </a:bodyPr>
          <a:lstStyle/>
          <a:p>
            <a:pPr algn="ctr"/>
            <a:r>
              <a:rPr lang="en-US" dirty="0">
                <a:ln w="0"/>
                <a:effectLst>
                  <a:outerShdw blurRad="38100" dist="19050" dir="2700000" algn="tl" rotWithShape="0">
                    <a:schemeClr val="dk1">
                      <a:alpha val="40000"/>
                    </a:schemeClr>
                  </a:outerShdw>
                </a:effectLst>
              </a:rPr>
              <a:t>4</a:t>
            </a:r>
            <a:r>
              <a:rPr lang="en-US" dirty="0" smtClean="0">
                <a:ln w="0"/>
                <a:effectLst>
                  <a:outerShdw blurRad="38100" dist="19050" dir="2700000" algn="tl" rotWithShape="0">
                    <a:schemeClr val="dk1">
                      <a:alpha val="40000"/>
                    </a:schemeClr>
                  </a:outerShdw>
                </a:effectLst>
              </a:rPr>
              <a:t>.One Business User can manage at most 2 sales user </a:t>
            </a:r>
            <a:endParaRPr lang="en-US" dirty="0">
              <a:ln w="0"/>
              <a:effectLst>
                <a:outerShdw blurRad="38100" dist="19050" dir="2700000" algn="tl" rotWithShape="0">
                  <a:schemeClr val="dk1">
                    <a:alpha val="40000"/>
                  </a:schemeClr>
                </a:outerShdw>
              </a:effectLst>
            </a:endParaRPr>
          </a:p>
        </p:txBody>
      </p:sp>
      <p:sp>
        <p:nvSpPr>
          <p:cNvPr id="6" name="Rectangle 5"/>
          <p:cNvSpPr/>
          <p:nvPr/>
        </p:nvSpPr>
        <p:spPr>
          <a:xfrm>
            <a:off x="443079" y="5781661"/>
            <a:ext cx="6096000" cy="923330"/>
          </a:xfrm>
          <a:prstGeom prst="rect">
            <a:avLst/>
          </a:prstGeom>
        </p:spPr>
        <p:txBody>
          <a:bodyPr>
            <a:spAutoFit/>
          </a:bodyPr>
          <a:lstStyle/>
          <a:p>
            <a:r>
              <a:rPr lang="en-US" dirty="0" smtClean="0"/>
              <a:t>Trigger on User checking </a:t>
            </a:r>
          </a:p>
          <a:p>
            <a:r>
              <a:rPr lang="en-US" dirty="0" smtClean="0"/>
              <a:t>Manager Id Size.</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8056" y="4867442"/>
            <a:ext cx="7740203" cy="1267002"/>
          </a:xfrm>
          <a:prstGeom prst="rect">
            <a:avLst/>
          </a:prstGeom>
        </p:spPr>
      </p:pic>
    </p:spTree>
    <p:extLst>
      <p:ext uri="{BB962C8B-B14F-4D97-AF65-F5344CB8AC3E}">
        <p14:creationId xmlns:p14="http://schemas.microsoft.com/office/powerpoint/2010/main" val="6862182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67053" y="2967335"/>
            <a:ext cx="4257897"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LWC &amp; Aura</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818527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890230" cy="400110"/>
          </a:xfrm>
          <a:prstGeom prst="rect">
            <a:avLst/>
          </a:prstGeom>
          <a:noFill/>
        </p:spPr>
        <p:txBody>
          <a:bodyPr wrap="square" lIns="91440" tIns="45720" rIns="91440" bIns="45720">
            <a:spAutoFit/>
          </a:bodyPr>
          <a:lstStyle/>
          <a:p>
            <a:pPr algn="ctr"/>
            <a:r>
              <a:rPr lang="en-US" sz="2000" b="0" cap="none" spc="0" dirty="0" smtClean="0">
                <a:ln w="0"/>
                <a:solidFill>
                  <a:schemeClr val="tx1"/>
                </a:solidFill>
                <a:effectLst>
                  <a:outerShdw blurRad="38100" dist="19050" dir="2700000" algn="tl" rotWithShape="0">
                    <a:schemeClr val="dk1">
                      <a:alpha val="40000"/>
                    </a:schemeClr>
                  </a:outerShdw>
                </a:effectLst>
              </a:rPr>
              <a:t>Order Creation Page</a:t>
            </a:r>
            <a:endParaRPr lang="en-US" sz="2000" b="0" cap="none" spc="0" dirty="0">
              <a:ln w="0"/>
              <a:solidFill>
                <a:schemeClr val="tx1"/>
              </a:solidFill>
              <a:effectLst>
                <a:outerShdw blurRad="38100" dist="19050" dir="2700000" algn="tl" rotWithShape="0">
                  <a:schemeClr val="dk1">
                    <a:alpha val="40000"/>
                  </a:scheme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631447"/>
            <a:ext cx="11677649" cy="6058746"/>
          </a:xfrm>
          <a:prstGeom prst="rect">
            <a:avLst/>
          </a:prstGeom>
        </p:spPr>
      </p:pic>
    </p:spTree>
    <p:extLst>
      <p:ext uri="{BB962C8B-B14F-4D97-AF65-F5344CB8AC3E}">
        <p14:creationId xmlns:p14="http://schemas.microsoft.com/office/powerpoint/2010/main" val="28488298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4365938" cy="369332"/>
          </a:xfrm>
          <a:prstGeom prst="rect">
            <a:avLst/>
          </a:prstGeom>
        </p:spPr>
        <p:txBody>
          <a:bodyPr wrap="square">
            <a:spAutoFit/>
          </a:bodyPr>
          <a:lstStyle/>
          <a:p>
            <a:pPr algn="ctr"/>
            <a:r>
              <a:rPr lang="en-US" dirty="0" smtClean="0">
                <a:ln w="0"/>
                <a:effectLst>
                  <a:outerShdw blurRad="38100" dist="19050" dir="2700000" algn="tl" rotWithShape="0">
                    <a:schemeClr val="dk1">
                      <a:alpha val="40000"/>
                    </a:schemeClr>
                  </a:outerShdw>
                </a:effectLst>
              </a:rPr>
              <a:t>Fill Details &amp; Click Create Order</a:t>
            </a:r>
            <a:endParaRPr lang="en-US" dirty="0">
              <a:ln w="0"/>
              <a:effectLst>
                <a:outerShdw blurRad="38100" dist="19050" dir="2700000" algn="tl" rotWithShape="0">
                  <a:schemeClr val="dk1">
                    <a:alpha val="40000"/>
                  </a:scheme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72" y="516817"/>
            <a:ext cx="11584278" cy="6167317"/>
          </a:xfrm>
          <a:prstGeom prst="rect">
            <a:avLst/>
          </a:prstGeom>
        </p:spPr>
      </p:pic>
    </p:spTree>
    <p:extLst>
      <p:ext uri="{BB962C8B-B14F-4D97-AF65-F5344CB8AC3E}">
        <p14:creationId xmlns:p14="http://schemas.microsoft.com/office/powerpoint/2010/main" val="4570237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903085" cy="369332"/>
          </a:xfrm>
          <a:prstGeom prst="rect">
            <a:avLst/>
          </a:prstGeom>
        </p:spPr>
        <p:txBody>
          <a:bodyPr wrap="none">
            <a:spAutoFit/>
          </a:bodyPr>
          <a:lstStyle/>
          <a:p>
            <a:pPr algn="ctr"/>
            <a:r>
              <a:rPr lang="en-US" dirty="0" smtClean="0">
                <a:ln w="0"/>
                <a:effectLst>
                  <a:outerShdw blurRad="38100" dist="19050" dir="2700000" algn="tl" rotWithShape="0">
                    <a:schemeClr val="dk1">
                      <a:alpha val="40000"/>
                    </a:schemeClr>
                  </a:outerShdw>
                </a:effectLst>
              </a:rPr>
              <a:t>Search By Price</a:t>
            </a:r>
            <a:endParaRPr lang="en-US" dirty="0">
              <a:ln w="0"/>
              <a:effectLst>
                <a:outerShdw blurRad="38100" dist="19050" dir="2700000" algn="tl" rotWithShape="0">
                  <a:schemeClr val="dk1">
                    <a:alpha val="40000"/>
                  </a:scheme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093" y="611164"/>
            <a:ext cx="11616207" cy="5893250"/>
          </a:xfrm>
          <a:prstGeom prst="rect">
            <a:avLst/>
          </a:prstGeom>
        </p:spPr>
      </p:pic>
    </p:spTree>
    <p:extLst>
      <p:ext uri="{BB962C8B-B14F-4D97-AF65-F5344CB8AC3E}">
        <p14:creationId xmlns:p14="http://schemas.microsoft.com/office/powerpoint/2010/main" val="2048409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3291286" cy="369332"/>
          </a:xfrm>
          <a:prstGeom prst="rect">
            <a:avLst/>
          </a:prstGeom>
        </p:spPr>
        <p:txBody>
          <a:bodyPr wrap="none">
            <a:spAutoFit/>
          </a:bodyPr>
          <a:lstStyle/>
          <a:p>
            <a:pPr algn="ctr"/>
            <a:r>
              <a:rPr lang="en-US" dirty="0" smtClean="0">
                <a:ln w="0"/>
                <a:effectLst>
                  <a:outerShdw blurRad="38100" dist="19050" dir="2700000" algn="tl" rotWithShape="0">
                    <a:schemeClr val="dk1">
                      <a:alpha val="40000"/>
                    </a:schemeClr>
                  </a:outerShdw>
                </a:effectLst>
              </a:rPr>
              <a:t>Search By Product Or Brand</a:t>
            </a:r>
            <a:endParaRPr lang="en-US" dirty="0">
              <a:ln w="0"/>
              <a:effectLst>
                <a:outerShdw blurRad="38100" dist="19050" dir="2700000" algn="tl" rotWithShape="0">
                  <a:schemeClr val="dk1">
                    <a:alpha val="40000"/>
                  </a:scheme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576" y="540240"/>
            <a:ext cx="11610573" cy="6092379"/>
          </a:xfrm>
          <a:prstGeom prst="rect">
            <a:avLst/>
          </a:prstGeom>
        </p:spPr>
      </p:pic>
    </p:spTree>
    <p:extLst>
      <p:ext uri="{BB962C8B-B14F-4D97-AF65-F5344CB8AC3E}">
        <p14:creationId xmlns:p14="http://schemas.microsoft.com/office/powerpoint/2010/main" val="1266230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03031"/>
            <a:ext cx="6606862" cy="369332"/>
          </a:xfrm>
          <a:prstGeom prst="rect">
            <a:avLst/>
          </a:prstGeom>
        </p:spPr>
        <p:txBody>
          <a:bodyPr wrap="square">
            <a:spAutoFit/>
          </a:bodyPr>
          <a:lstStyle/>
          <a:p>
            <a:pPr algn="ctr"/>
            <a:r>
              <a:rPr lang="en-US" dirty="0" smtClean="0">
                <a:ln w="0"/>
                <a:effectLst>
                  <a:outerShdw blurRad="38100" dist="19050" dir="2700000" algn="tl" rotWithShape="0">
                    <a:schemeClr val="dk1">
                      <a:alpha val="40000"/>
                    </a:schemeClr>
                  </a:outerShdw>
                </a:effectLst>
              </a:rPr>
              <a:t>Select Items, then Add Quantity &amp; Discounts, Click “SAVE”</a:t>
            </a:r>
            <a:endParaRPr lang="en-US" dirty="0">
              <a:ln w="0"/>
              <a:effectLst>
                <a:outerShdw blurRad="38100" dist="19050" dir="2700000" algn="tl" rotWithShape="0">
                  <a:schemeClr val="dk1">
                    <a:alpha val="40000"/>
                  </a:scheme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83" y="796259"/>
            <a:ext cx="11751167" cy="5857910"/>
          </a:xfrm>
          <a:prstGeom prst="rect">
            <a:avLst/>
          </a:prstGeom>
        </p:spPr>
      </p:pic>
    </p:spTree>
    <p:extLst>
      <p:ext uri="{BB962C8B-B14F-4D97-AF65-F5344CB8AC3E}">
        <p14:creationId xmlns:p14="http://schemas.microsoft.com/office/powerpoint/2010/main" val="3842975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0462" y="0"/>
            <a:ext cx="7456868" cy="369332"/>
          </a:xfrm>
          <a:prstGeom prst="rect">
            <a:avLst/>
          </a:prstGeom>
        </p:spPr>
        <p:txBody>
          <a:bodyPr wrap="square">
            <a:spAutoFit/>
          </a:bodyPr>
          <a:lstStyle/>
          <a:p>
            <a:pPr algn="ctr"/>
            <a:r>
              <a:rPr lang="en-US" dirty="0" smtClean="0">
                <a:ln w="0"/>
                <a:effectLst>
                  <a:outerShdw blurRad="38100" dist="19050" dir="2700000" algn="tl" rotWithShape="0">
                    <a:schemeClr val="dk1">
                      <a:alpha val="40000"/>
                    </a:schemeClr>
                  </a:outerShdw>
                </a:effectLst>
              </a:rPr>
              <a:t>Click Save and then Order Summary</a:t>
            </a:r>
            <a:endParaRPr lang="en-US" dirty="0">
              <a:ln w="0"/>
              <a:effectLst>
                <a:outerShdw blurRad="38100" dist="19050" dir="2700000" algn="tl" rotWithShape="0">
                  <a:schemeClr val="dk1">
                    <a:alpha val="40000"/>
                  </a:schemeClr>
                </a:outerShdw>
              </a:effectLst>
            </a:endParaRPr>
          </a:p>
        </p:txBody>
      </p:sp>
      <p:cxnSp>
        <p:nvCxnSpPr>
          <p:cNvPr id="6" name="Elbow Connector 5"/>
          <p:cNvCxnSpPr/>
          <p:nvPr/>
        </p:nvCxnSpPr>
        <p:spPr>
          <a:xfrm>
            <a:off x="10187189" y="1852773"/>
            <a:ext cx="1249250" cy="19402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10303100" y="3793018"/>
            <a:ext cx="1133339" cy="366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0664018" y="3940463"/>
            <a:ext cx="1527982" cy="523220"/>
          </a:xfrm>
          <a:prstGeom prst="rect">
            <a:avLst/>
          </a:prstGeom>
          <a:noFill/>
        </p:spPr>
        <p:txBody>
          <a:bodyPr wrap="none" lIns="91440" tIns="45720" rIns="91440" bIns="45720">
            <a:spAutoFit/>
          </a:bodyPr>
          <a:lstStyle/>
          <a:p>
            <a:pPr algn="ctr"/>
            <a:r>
              <a:rPr lang="en-US" sz="1400" b="0" cap="none" spc="0" dirty="0" smtClean="0">
                <a:ln w="0"/>
                <a:solidFill>
                  <a:schemeClr val="tx1"/>
                </a:solidFill>
                <a:effectLst>
                  <a:outerShdw blurRad="38100" dist="19050" dir="2700000" algn="tl" rotWithShape="0">
                    <a:schemeClr val="dk1">
                      <a:alpha val="40000"/>
                    </a:schemeClr>
                  </a:outerShdw>
                </a:effectLst>
              </a:rPr>
              <a:t>Click on</a:t>
            </a:r>
          </a:p>
          <a:p>
            <a:pPr algn="ctr"/>
            <a:r>
              <a:rPr lang="en-US" sz="1400" b="0" cap="none" spc="0" dirty="0" smtClean="0">
                <a:ln w="0"/>
                <a:solidFill>
                  <a:schemeClr val="tx1"/>
                </a:solidFill>
                <a:effectLst>
                  <a:outerShdw blurRad="38100" dist="19050" dir="2700000" algn="tl" rotWithShape="0">
                    <a:schemeClr val="dk1">
                      <a:alpha val="40000"/>
                    </a:schemeClr>
                  </a:outerShdw>
                </a:effectLst>
              </a:rPr>
              <a:t>Order summary</a:t>
            </a:r>
            <a:endParaRPr lang="en-US" sz="1400" b="0" cap="none" spc="0" dirty="0">
              <a:ln w="0"/>
              <a:solidFill>
                <a:schemeClr val="tx1"/>
              </a:solidFill>
              <a:effectLst>
                <a:outerShdw blurRad="38100" dist="19050" dir="2700000" algn="tl" rotWithShape="0">
                  <a:schemeClr val="dk1">
                    <a:alpha val="40000"/>
                  </a:schemeClr>
                </a:outerShdw>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39" y="498355"/>
            <a:ext cx="9961965" cy="2708836"/>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939" y="3383963"/>
            <a:ext cx="10084161" cy="3016837"/>
          </a:xfrm>
          <a:prstGeom prst="rect">
            <a:avLst/>
          </a:prstGeom>
        </p:spPr>
      </p:pic>
    </p:spTree>
    <p:extLst>
      <p:ext uri="{BB962C8B-B14F-4D97-AF65-F5344CB8AC3E}">
        <p14:creationId xmlns:p14="http://schemas.microsoft.com/office/powerpoint/2010/main" val="1914998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5036" y="391560"/>
            <a:ext cx="1620957" cy="646331"/>
          </a:xfrm>
          <a:prstGeom prst="rect">
            <a:avLst/>
          </a:prstGeom>
          <a:noFill/>
        </p:spPr>
        <p:txBody>
          <a:bodyPr wrap="none" lIns="91440" tIns="45720" rIns="91440" bIns="45720">
            <a:spAutoFit/>
          </a:bodyPr>
          <a:lstStyle/>
          <a:p>
            <a:pPr algn="ctr"/>
            <a:r>
              <a:rPr lang="en-US" sz="36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Scope</a:t>
            </a:r>
            <a:r>
              <a:rPr lang="en-US" sz="3600" b="0" cap="none" spc="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
            </a:r>
            <a:endParaRPr lang="en-US" sz="3600" b="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6" name="Subtitle 2"/>
          <p:cNvSpPr txBox="1">
            <a:spLocks/>
          </p:cNvSpPr>
          <p:nvPr/>
        </p:nvSpPr>
        <p:spPr>
          <a:xfrm>
            <a:off x="781467" y="1184857"/>
            <a:ext cx="9405722" cy="5318974"/>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US" b="1" u="sng" dirty="0" err="1"/>
              <a:t>Inscope</a:t>
            </a:r>
            <a:r>
              <a:rPr lang="en-US" b="1" u="sng" dirty="0" smtClean="0"/>
              <a:t>:</a:t>
            </a:r>
          </a:p>
          <a:p>
            <a:pPr marL="0" indent="0">
              <a:buNone/>
            </a:pPr>
            <a:r>
              <a:rPr lang="en-US" dirty="0" smtClean="0"/>
              <a:t>The </a:t>
            </a:r>
            <a:r>
              <a:rPr lang="en-US" dirty="0"/>
              <a:t>functionality provided by the </a:t>
            </a:r>
            <a:r>
              <a:rPr lang="en-US" dirty="0" smtClean="0"/>
              <a:t>system is as follows: </a:t>
            </a:r>
          </a:p>
          <a:p>
            <a:pPr marL="0" indent="0">
              <a:buNone/>
            </a:pPr>
            <a:r>
              <a:rPr lang="en-US" dirty="0"/>
              <a:t>This App includes 3 types of users which are business users, sales users and support </a:t>
            </a:r>
            <a:r>
              <a:rPr lang="en-US" dirty="0" smtClean="0"/>
              <a:t>team. </a:t>
            </a:r>
            <a:r>
              <a:rPr lang="en-US" dirty="0"/>
              <a:t>Each of these would have some exclusive privileges. </a:t>
            </a:r>
            <a:endParaRPr lang="en-US" dirty="0" smtClean="0"/>
          </a:p>
          <a:p>
            <a:pPr>
              <a:buAutoNum type="arabicPeriod"/>
            </a:pPr>
            <a:r>
              <a:rPr lang="en-US" dirty="0" smtClean="0"/>
              <a:t>The Sales users </a:t>
            </a:r>
            <a:r>
              <a:rPr lang="en-US" dirty="0"/>
              <a:t>can: </a:t>
            </a:r>
            <a:r>
              <a:rPr lang="en-US" dirty="0" smtClean="0"/>
              <a:t>(a). Create orders (b). Add products to each order with desired quantity and discount (c). Create Invoice of the approved products. (d) not see other sales users details (e). Manage up to 5 accounts (f). Receive email about order info.</a:t>
            </a:r>
          </a:p>
          <a:p>
            <a:pPr>
              <a:buAutoNum type="arabicPeriod"/>
            </a:pPr>
            <a:r>
              <a:rPr lang="en-US" dirty="0" smtClean="0"/>
              <a:t>The Business users can</a:t>
            </a:r>
            <a:r>
              <a:rPr lang="en-US" dirty="0"/>
              <a:t>: </a:t>
            </a:r>
            <a:r>
              <a:rPr lang="en-US" dirty="0" smtClean="0"/>
              <a:t>(a). Handle up to two sales user. (b). Manage up to 10 accounts (c). Approve order if the order amount is greater than $100000 (d). View </a:t>
            </a:r>
            <a:r>
              <a:rPr lang="en-US" dirty="0"/>
              <a:t>the accounts and related Contacts, Orders and </a:t>
            </a:r>
            <a:r>
              <a:rPr lang="en-US" dirty="0" smtClean="0"/>
              <a:t>Invoices (e). Not edit or delete the data in the system. (f). </a:t>
            </a:r>
            <a:r>
              <a:rPr lang="en-US" dirty="0"/>
              <a:t>Receive notifications of order status</a:t>
            </a:r>
            <a:endParaRPr lang="en-US" dirty="0" smtClean="0"/>
          </a:p>
          <a:p>
            <a:pPr>
              <a:buAutoNum type="arabicPeriod"/>
            </a:pPr>
            <a:r>
              <a:rPr lang="en-US" dirty="0" smtClean="0"/>
              <a:t>The Support Team can: (a). Create business users and sales users (b). Assign the users to respective roles (c). See whole data under this app (d). Receive notifications of order status</a:t>
            </a:r>
          </a:p>
        </p:txBody>
      </p:sp>
    </p:spTree>
    <p:extLst>
      <p:ext uri="{BB962C8B-B14F-4D97-AF65-F5344CB8AC3E}">
        <p14:creationId xmlns:p14="http://schemas.microsoft.com/office/powerpoint/2010/main" val="7909798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20462" y="0"/>
            <a:ext cx="7456868" cy="369332"/>
          </a:xfrm>
          <a:prstGeom prst="rect">
            <a:avLst/>
          </a:prstGeom>
        </p:spPr>
        <p:txBody>
          <a:bodyPr wrap="square">
            <a:spAutoFit/>
          </a:bodyPr>
          <a:lstStyle/>
          <a:p>
            <a:pPr algn="ctr"/>
            <a:r>
              <a:rPr lang="en-US" dirty="0" smtClean="0">
                <a:ln w="0"/>
                <a:effectLst>
                  <a:outerShdw blurRad="38100" dist="19050" dir="2700000" algn="tl" rotWithShape="0">
                    <a:schemeClr val="dk1">
                      <a:alpha val="40000"/>
                    </a:schemeClr>
                  </a:outerShdw>
                </a:effectLst>
              </a:rPr>
              <a:t>Click Confirm And Products are added</a:t>
            </a:r>
            <a:endParaRPr lang="en-US" dirty="0">
              <a:ln w="0"/>
              <a:effectLst>
                <a:outerShdw blurRad="38100" dist="19050" dir="2700000" algn="tl" rotWithShape="0">
                  <a:schemeClr val="dk1">
                    <a:alpha val="40000"/>
                  </a:scheme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72" y="503813"/>
            <a:ext cx="11508078" cy="5974260"/>
          </a:xfrm>
          <a:prstGeom prst="rect">
            <a:avLst/>
          </a:prstGeom>
        </p:spPr>
      </p:pic>
    </p:spTree>
    <p:extLst>
      <p:ext uri="{BB962C8B-B14F-4D97-AF65-F5344CB8AC3E}">
        <p14:creationId xmlns:p14="http://schemas.microsoft.com/office/powerpoint/2010/main" val="13906346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03031"/>
            <a:ext cx="3209890" cy="369332"/>
          </a:xfrm>
          <a:prstGeom prst="rect">
            <a:avLst/>
          </a:prstGeom>
        </p:spPr>
        <p:txBody>
          <a:bodyPr wrap="square">
            <a:spAutoFit/>
          </a:bodyPr>
          <a:lstStyle/>
          <a:p>
            <a:pPr algn="ctr"/>
            <a:r>
              <a:rPr lang="en-US" dirty="0" smtClean="0">
                <a:ln w="0"/>
                <a:effectLst>
                  <a:outerShdw blurRad="38100" dist="19050" dir="2700000" algn="tl" rotWithShape="0">
                    <a:schemeClr val="dk1">
                      <a:alpha val="40000"/>
                    </a:schemeClr>
                  </a:outerShdw>
                </a:effectLst>
              </a:rPr>
              <a:t>Add Quantity &gt;10</a:t>
            </a:r>
            <a:endParaRPr lang="en-US" dirty="0">
              <a:ln w="0"/>
              <a:effectLst>
                <a:outerShdw blurRad="38100" dist="19050" dir="2700000" algn="tl" rotWithShape="0">
                  <a:schemeClr val="dk1">
                    <a:alpha val="40000"/>
                  </a:scheme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30" y="643945"/>
            <a:ext cx="11841320" cy="6101744"/>
          </a:xfrm>
          <a:prstGeom prst="rect">
            <a:avLst/>
          </a:prstGeom>
        </p:spPr>
      </p:pic>
    </p:spTree>
    <p:extLst>
      <p:ext uri="{BB962C8B-B14F-4D97-AF65-F5344CB8AC3E}">
        <p14:creationId xmlns:p14="http://schemas.microsoft.com/office/powerpoint/2010/main" val="29596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3031"/>
            <a:ext cx="3209890" cy="369332"/>
          </a:xfrm>
          <a:prstGeom prst="rect">
            <a:avLst/>
          </a:prstGeom>
        </p:spPr>
        <p:txBody>
          <a:bodyPr wrap="square">
            <a:spAutoFit/>
          </a:bodyPr>
          <a:lstStyle/>
          <a:p>
            <a:pPr algn="ctr"/>
            <a:r>
              <a:rPr lang="en-US" dirty="0" smtClean="0">
                <a:ln w="0"/>
                <a:effectLst>
                  <a:outerShdw blurRad="38100" dist="19050" dir="2700000" algn="tl" rotWithShape="0">
                    <a:schemeClr val="dk1">
                      <a:alpha val="40000"/>
                    </a:schemeClr>
                  </a:outerShdw>
                </a:effectLst>
              </a:rPr>
              <a:t>Free Product is added</a:t>
            </a:r>
            <a:endParaRPr lang="en-US" dirty="0">
              <a:ln w="0"/>
              <a:effectLst>
                <a:outerShdw blurRad="38100" dist="19050" dir="2700000" algn="tl" rotWithShape="0">
                  <a:schemeClr val="dk1">
                    <a:alpha val="40000"/>
                  </a:scheme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26" y="695460"/>
            <a:ext cx="11643574" cy="6034004"/>
          </a:xfrm>
          <a:prstGeom prst="rect">
            <a:avLst/>
          </a:prstGeom>
        </p:spPr>
      </p:pic>
    </p:spTree>
    <p:extLst>
      <p:ext uri="{BB962C8B-B14F-4D97-AF65-F5344CB8AC3E}">
        <p14:creationId xmlns:p14="http://schemas.microsoft.com/office/powerpoint/2010/main" val="240198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3031"/>
            <a:ext cx="3209890" cy="369332"/>
          </a:xfrm>
          <a:prstGeom prst="rect">
            <a:avLst/>
          </a:prstGeom>
        </p:spPr>
        <p:txBody>
          <a:bodyPr wrap="square">
            <a:spAutoFit/>
          </a:bodyPr>
          <a:lstStyle/>
          <a:p>
            <a:pPr algn="ctr"/>
            <a:r>
              <a:rPr lang="en-US" dirty="0" smtClean="0">
                <a:ln w="0"/>
                <a:effectLst>
                  <a:outerShdw blurRad="38100" dist="19050" dir="2700000" algn="tl" rotWithShape="0">
                    <a:schemeClr val="dk1">
                      <a:alpha val="40000"/>
                    </a:schemeClr>
                  </a:outerShdw>
                </a:effectLst>
              </a:rPr>
              <a:t>View Order Page</a:t>
            </a:r>
            <a:endParaRPr lang="en-US" dirty="0">
              <a:ln w="0"/>
              <a:effectLst>
                <a:outerShdw blurRad="38100" dist="19050" dir="2700000" algn="tl" rotWithShape="0">
                  <a:schemeClr val="dk1">
                    <a:alpha val="40000"/>
                  </a:scheme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061" y="752340"/>
            <a:ext cx="11643039" cy="5918915"/>
          </a:xfrm>
          <a:prstGeom prst="rect">
            <a:avLst/>
          </a:prstGeom>
        </p:spPr>
      </p:pic>
    </p:spTree>
    <p:extLst>
      <p:ext uri="{BB962C8B-B14F-4D97-AF65-F5344CB8AC3E}">
        <p14:creationId xmlns:p14="http://schemas.microsoft.com/office/powerpoint/2010/main" val="1516867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3031"/>
            <a:ext cx="3209890" cy="369332"/>
          </a:xfrm>
          <a:prstGeom prst="rect">
            <a:avLst/>
          </a:prstGeom>
        </p:spPr>
        <p:txBody>
          <a:bodyPr wrap="square">
            <a:spAutoFit/>
          </a:bodyPr>
          <a:lstStyle/>
          <a:p>
            <a:pPr algn="ctr"/>
            <a:r>
              <a:rPr lang="en-US" dirty="0" smtClean="0">
                <a:ln w="0"/>
                <a:effectLst>
                  <a:outerShdw blurRad="38100" dist="19050" dir="2700000" algn="tl" rotWithShape="0">
                    <a:schemeClr val="dk1">
                      <a:alpha val="40000"/>
                    </a:schemeClr>
                  </a:outerShdw>
                </a:effectLst>
              </a:rPr>
              <a:t>Edit Order Page</a:t>
            </a:r>
            <a:endParaRPr lang="en-US" dirty="0">
              <a:ln w="0"/>
              <a:effectLst>
                <a:outerShdw blurRad="38100" dist="19050" dir="2700000" algn="tl" rotWithShape="0">
                  <a:schemeClr val="dk1">
                    <a:alpha val="40000"/>
                  </a:scheme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66" y="669702"/>
            <a:ext cx="11574083" cy="6020874"/>
          </a:xfrm>
          <a:prstGeom prst="rect">
            <a:avLst/>
          </a:prstGeom>
        </p:spPr>
      </p:pic>
    </p:spTree>
    <p:extLst>
      <p:ext uri="{BB962C8B-B14F-4D97-AF65-F5344CB8AC3E}">
        <p14:creationId xmlns:p14="http://schemas.microsoft.com/office/powerpoint/2010/main" val="3931452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03031"/>
            <a:ext cx="3209890" cy="369332"/>
          </a:xfrm>
          <a:prstGeom prst="rect">
            <a:avLst/>
          </a:prstGeom>
        </p:spPr>
        <p:txBody>
          <a:bodyPr wrap="square">
            <a:spAutoFit/>
          </a:bodyPr>
          <a:lstStyle/>
          <a:p>
            <a:pPr algn="ctr"/>
            <a:r>
              <a:rPr lang="en-US" dirty="0" smtClean="0">
                <a:ln w="0"/>
                <a:effectLst>
                  <a:outerShdw blurRad="38100" dist="19050" dir="2700000" algn="tl" rotWithShape="0">
                    <a:schemeClr val="dk1">
                      <a:alpha val="40000"/>
                    </a:schemeClr>
                  </a:outerShdw>
                </a:effectLst>
              </a:rPr>
              <a:t>View Edited Order Page</a:t>
            </a:r>
            <a:endParaRPr lang="en-US" dirty="0">
              <a:ln w="0"/>
              <a:effectLst>
                <a:outerShdw blurRad="38100" dist="19050" dir="2700000" algn="tl" rotWithShape="0">
                  <a:schemeClr val="dk1">
                    <a:alpha val="40000"/>
                  </a:scheme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10" y="569258"/>
            <a:ext cx="11828440" cy="6127755"/>
          </a:xfrm>
          <a:prstGeom prst="rect">
            <a:avLst/>
          </a:prstGeom>
        </p:spPr>
      </p:pic>
    </p:spTree>
    <p:extLst>
      <p:ext uri="{BB962C8B-B14F-4D97-AF65-F5344CB8AC3E}">
        <p14:creationId xmlns:p14="http://schemas.microsoft.com/office/powerpoint/2010/main" val="33857147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472985" cy="523220"/>
          </a:xfrm>
          <a:prstGeom prst="rect">
            <a:avLst/>
          </a:prstGeom>
          <a:noFill/>
        </p:spPr>
        <p:txBody>
          <a:bodyPr wrap="none" lIns="91440" tIns="45720" rIns="91440" bIns="45720">
            <a:spAutoFit/>
          </a:bodyPr>
          <a:lstStyle/>
          <a:p>
            <a:pPr algn="ctr"/>
            <a:r>
              <a:rPr lang="en-US" sz="2800" dirty="0" smtClean="0">
                <a:ln w="0"/>
                <a:effectLst>
                  <a:outerShdw blurRad="38100" dist="19050" dir="2700000" algn="tl" rotWithShape="0">
                    <a:schemeClr val="dk1">
                      <a:alpha val="40000"/>
                    </a:schemeClr>
                  </a:outerShdw>
                </a:effectLst>
              </a:rPr>
              <a:t>Invoice Creation</a:t>
            </a:r>
            <a:endParaRPr lang="en-US" sz="28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25" y="822022"/>
            <a:ext cx="11809927" cy="5832143"/>
          </a:xfrm>
          <a:prstGeom prst="rect">
            <a:avLst/>
          </a:prstGeom>
        </p:spPr>
      </p:pic>
    </p:spTree>
    <p:extLst>
      <p:ext uri="{BB962C8B-B14F-4D97-AF65-F5344CB8AC3E}">
        <p14:creationId xmlns:p14="http://schemas.microsoft.com/office/powerpoint/2010/main" val="2237040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808013" cy="523220"/>
          </a:xfrm>
          <a:prstGeom prst="rect">
            <a:avLst/>
          </a:prstGeom>
          <a:noFill/>
        </p:spPr>
        <p:txBody>
          <a:bodyPr wrap="none" lIns="91440" tIns="45720" rIns="91440" bIns="45720">
            <a:spAutoFit/>
          </a:bodyPr>
          <a:lstStyle/>
          <a:p>
            <a:pPr algn="ctr"/>
            <a:r>
              <a:rPr lang="en-US" sz="2800" dirty="0" smtClean="0">
                <a:ln w="0"/>
                <a:effectLst>
                  <a:outerShdw blurRad="38100" dist="19050" dir="2700000" algn="tl" rotWithShape="0">
                    <a:schemeClr val="dk1">
                      <a:alpha val="40000"/>
                    </a:schemeClr>
                  </a:outerShdw>
                </a:effectLst>
              </a:rPr>
              <a:t>Invoice Auto Fields</a:t>
            </a:r>
            <a:endParaRPr lang="en-US" sz="2800" b="0" cap="none" spc="0" dirty="0">
              <a:ln w="0"/>
              <a:solidFill>
                <a:schemeClr val="tx1"/>
              </a:solidFill>
              <a:effectLst>
                <a:outerShdw blurRad="38100" dist="19050" dir="2700000" algn="tl" rotWithShape="0">
                  <a:schemeClr val="dk1">
                    <a:alpha val="40000"/>
                  </a:schemeClr>
                </a:outerShdw>
              </a:effectLs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02" y="822361"/>
            <a:ext cx="11900288" cy="5882980"/>
          </a:xfrm>
          <a:prstGeom prst="rect">
            <a:avLst/>
          </a:prstGeom>
        </p:spPr>
      </p:pic>
    </p:spTree>
    <p:extLst>
      <p:ext uri="{BB962C8B-B14F-4D97-AF65-F5344CB8AC3E}">
        <p14:creationId xmlns:p14="http://schemas.microsoft.com/office/powerpoint/2010/main" val="16255676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21373" y="2967335"/>
            <a:ext cx="434926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ADMIN PART</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152526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8637"/>
            <a:ext cx="10295918" cy="1384995"/>
          </a:xfrm>
          <a:prstGeom prst="rect">
            <a:avLst/>
          </a:prstGeom>
          <a:noFill/>
        </p:spPr>
        <p:txBody>
          <a:bodyPr wrap="square" lIns="91440" tIns="45720" rIns="91440" bIns="45720">
            <a:spAutoFit/>
          </a:bodyPr>
          <a:lstStyle/>
          <a:p>
            <a:pPr marL="342900" indent="-342900">
              <a:buFont typeface="+mj-lt"/>
              <a:buAutoNum type="arabicPeriod"/>
            </a:pPr>
            <a:r>
              <a:rPr lang="en-US" sz="1400" b="0" cap="none" spc="0" dirty="0" smtClean="0">
                <a:ln w="0"/>
                <a:solidFill>
                  <a:schemeClr val="tx1"/>
                </a:solidFill>
                <a:effectLst>
                  <a:outerShdw blurRad="38100" dist="19050" dir="2700000" algn="tl" rotWithShape="0">
                    <a:schemeClr val="dk1">
                      <a:alpha val="40000"/>
                    </a:schemeClr>
                  </a:outerShdw>
                </a:effectLst>
              </a:rPr>
              <a:t>For allowing only support team to create users, uncheck manage users for business and sales profile.</a:t>
            </a:r>
          </a:p>
          <a:p>
            <a:pPr marL="342900" indent="-342900">
              <a:buFont typeface="+mj-lt"/>
              <a:buAutoNum type="arabicPeriod"/>
            </a:pPr>
            <a:r>
              <a:rPr lang="en-US" sz="1400" dirty="0" smtClean="0">
                <a:ln w="0"/>
                <a:effectLst>
                  <a:outerShdw blurRad="38100" dist="19050" dir="2700000" algn="tl" rotWithShape="0">
                    <a:schemeClr val="dk1">
                      <a:alpha val="40000"/>
                    </a:schemeClr>
                  </a:outerShdw>
                </a:effectLst>
              </a:rPr>
              <a:t>Unchecking delete permissions for all the objects for sales and business profile to only allow support team to delete any record</a:t>
            </a:r>
            <a:endParaRPr lang="en-US" sz="1400" b="0" cap="none" spc="0" dirty="0" smtClean="0">
              <a:ln w="0"/>
              <a:solidFill>
                <a:schemeClr val="tx1"/>
              </a:solidFill>
              <a:effectLst>
                <a:outerShdw blurRad="38100" dist="19050" dir="2700000" algn="tl" rotWithShape="0">
                  <a:schemeClr val="dk1">
                    <a:alpha val="40000"/>
                  </a:schemeClr>
                </a:outerShdw>
              </a:effectLst>
            </a:endParaRPr>
          </a:p>
          <a:p>
            <a:pPr marL="342900" indent="-342900">
              <a:buFont typeface="+mj-lt"/>
              <a:buAutoNum type="arabicPeriod"/>
            </a:pPr>
            <a:r>
              <a:rPr lang="en-US" sz="1400" b="0" cap="none" spc="0" dirty="0" smtClean="0">
                <a:ln w="0"/>
                <a:solidFill>
                  <a:schemeClr val="tx1"/>
                </a:solidFill>
                <a:effectLst>
                  <a:outerShdw blurRad="38100" dist="19050" dir="2700000" algn="tl" rotWithShape="0">
                    <a:schemeClr val="dk1">
                      <a:alpha val="40000"/>
                    </a:schemeClr>
                  </a:outerShdw>
                </a:effectLst>
              </a:rPr>
              <a:t>Going to sharing settings and changing org wide Default so that no two users should be able to see each others </a:t>
            </a:r>
            <a:r>
              <a:rPr lang="en-US" sz="1400" b="0" cap="none" spc="0" dirty="0" err="1" smtClean="0">
                <a:ln w="0"/>
                <a:solidFill>
                  <a:schemeClr val="tx1"/>
                </a:solidFill>
                <a:effectLst>
                  <a:outerShdw blurRad="38100" dist="19050" dir="2700000" algn="tl" rotWithShape="0">
                    <a:schemeClr val="dk1">
                      <a:alpha val="40000"/>
                    </a:schemeClr>
                  </a:outerShdw>
                </a:effectLst>
              </a:rPr>
              <a:t>record.</a:t>
            </a:r>
            <a:r>
              <a:rPr lang="en-US" sz="1400" dirty="0" err="1" smtClean="0">
                <a:ln w="0"/>
                <a:effectLst>
                  <a:outerShdw blurRad="38100" dist="19050" dir="2700000" algn="tl" rotWithShape="0">
                    <a:schemeClr val="dk1">
                      <a:alpha val="40000"/>
                    </a:schemeClr>
                  </a:outerShdw>
                </a:effectLst>
              </a:rPr>
              <a:t>Making</a:t>
            </a:r>
            <a:r>
              <a:rPr lang="en-US" sz="1400" dirty="0" smtClean="0">
                <a:ln w="0"/>
                <a:effectLst>
                  <a:outerShdw blurRad="38100" dist="19050" dir="2700000" algn="tl" rotWithShape="0">
                    <a:schemeClr val="dk1">
                      <a:alpha val="40000"/>
                    </a:schemeClr>
                  </a:outerShdw>
                </a:effectLst>
              </a:rPr>
              <a:t> the required objects private.</a:t>
            </a:r>
          </a:p>
          <a:p>
            <a:pPr marL="342900" indent="-342900">
              <a:buFont typeface="+mj-lt"/>
              <a:buAutoNum type="arabicPeriod"/>
            </a:pPr>
            <a:r>
              <a:rPr lang="en-US" sz="1400" b="0" cap="none" spc="0" dirty="0" smtClean="0">
                <a:ln w="0"/>
                <a:solidFill>
                  <a:schemeClr val="tx1"/>
                </a:solidFill>
                <a:effectLst>
                  <a:outerShdw blurRad="38100" dist="19050" dir="2700000" algn="tl" rotWithShape="0">
                    <a:schemeClr val="dk1">
                      <a:alpha val="40000"/>
                    </a:schemeClr>
                  </a:outerShdw>
                </a:effectLst>
              </a:rPr>
              <a:t>Check Create order permission for sales user.</a:t>
            </a:r>
            <a:endParaRPr lang="en-US" sz="1400" b="0" cap="none" spc="0" dirty="0">
              <a:ln w="0"/>
              <a:solidFill>
                <a:schemeClr val="tx1"/>
              </a:solidFill>
              <a:effectLst>
                <a:outerShdw blurRad="38100" dist="19050" dir="2700000" algn="tl" rotWithShape="0">
                  <a:schemeClr val="dk1">
                    <a:alpha val="40000"/>
                  </a:schemeClr>
                </a:outerShdw>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9268" y="1790163"/>
            <a:ext cx="7701565" cy="4744192"/>
          </a:xfrm>
          <a:prstGeom prst="rect">
            <a:avLst/>
          </a:prstGeom>
        </p:spPr>
      </p:pic>
      <p:sp>
        <p:nvSpPr>
          <p:cNvPr id="4" name="Rectangle 3"/>
          <p:cNvSpPr/>
          <p:nvPr/>
        </p:nvSpPr>
        <p:spPr>
          <a:xfrm>
            <a:off x="306679" y="2709757"/>
            <a:ext cx="3155864" cy="954107"/>
          </a:xfrm>
          <a:prstGeom prst="rect">
            <a:avLst/>
          </a:prstGeom>
          <a:noFill/>
        </p:spPr>
        <p:txBody>
          <a:bodyPr wrap="none" lIns="91440" tIns="45720" rIns="91440" bIns="45720">
            <a:spAutoFit/>
          </a:bodyPr>
          <a:lstStyle/>
          <a:p>
            <a:pPr algn="ctr"/>
            <a:r>
              <a:rPr lang="en-US" sz="2800" b="0" cap="none" spc="0" dirty="0" smtClean="0">
                <a:ln w="0"/>
                <a:solidFill>
                  <a:schemeClr val="tx1"/>
                </a:solidFill>
                <a:effectLst>
                  <a:outerShdw blurRad="38100" dist="19050" dir="2700000" algn="tl" rotWithShape="0">
                    <a:schemeClr val="dk1">
                      <a:alpha val="40000"/>
                    </a:schemeClr>
                  </a:outerShdw>
                </a:effectLst>
              </a:rPr>
              <a:t>Order Management </a:t>
            </a:r>
          </a:p>
          <a:p>
            <a:pPr algn="ctr"/>
            <a:r>
              <a:rPr lang="en-US" sz="2800" dirty="0" smtClean="0">
                <a:ln w="0"/>
                <a:effectLst>
                  <a:outerShdw blurRad="38100" dist="19050" dir="2700000" algn="tl" rotWithShape="0">
                    <a:schemeClr val="dk1">
                      <a:alpha val="40000"/>
                    </a:schemeClr>
                  </a:outerShdw>
                </a:effectLst>
              </a:rPr>
              <a:t>Lightning App</a:t>
            </a:r>
            <a:endParaRPr lang="en-US"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342532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678436" y="450761"/>
            <a:ext cx="9405722" cy="5318974"/>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US" b="1" u="sng" dirty="0" err="1" smtClean="0"/>
              <a:t>Outscope</a:t>
            </a:r>
            <a:r>
              <a:rPr lang="en-US" b="1" u="sng" dirty="0" smtClean="0"/>
              <a:t>:</a:t>
            </a:r>
          </a:p>
          <a:p>
            <a:pPr marL="0" indent="0">
              <a:buNone/>
            </a:pPr>
            <a:r>
              <a:rPr lang="en-US" dirty="0" smtClean="0"/>
              <a:t>The </a:t>
            </a:r>
            <a:r>
              <a:rPr lang="en-US" dirty="0"/>
              <a:t>functionality </a:t>
            </a:r>
            <a:r>
              <a:rPr lang="en-US" dirty="0" smtClean="0"/>
              <a:t>which are not covered are as follows: </a:t>
            </a:r>
          </a:p>
          <a:p>
            <a:pPr>
              <a:buFont typeface="+mj-lt"/>
              <a:buAutoNum type="arabicPeriod"/>
            </a:pPr>
            <a:r>
              <a:rPr lang="en-US" dirty="0" smtClean="0"/>
              <a:t>The </a:t>
            </a:r>
            <a:r>
              <a:rPr lang="en-US" dirty="0"/>
              <a:t>application does not cover </a:t>
            </a:r>
            <a:r>
              <a:rPr lang="en-US" dirty="0" smtClean="0"/>
              <a:t>shipment details.</a:t>
            </a:r>
          </a:p>
          <a:p>
            <a:pPr>
              <a:buFont typeface="+mj-lt"/>
              <a:buAutoNum type="arabicPeriod"/>
            </a:pPr>
            <a:r>
              <a:rPr lang="en-US" dirty="0" smtClean="0"/>
              <a:t>It doesn’t cover the method by which payment is received.</a:t>
            </a:r>
            <a:endParaRPr lang="en-US" dirty="0"/>
          </a:p>
          <a:p>
            <a:pPr>
              <a:buFont typeface="+mj-lt"/>
              <a:buAutoNum type="arabicPeriod"/>
            </a:pPr>
            <a:r>
              <a:rPr lang="en-US" dirty="0" smtClean="0"/>
              <a:t>It doesn’t give information about the delivery date of the order.</a:t>
            </a:r>
          </a:p>
          <a:p>
            <a:pPr>
              <a:buFont typeface="+mj-lt"/>
              <a:buAutoNum type="arabicPeriod"/>
            </a:pPr>
            <a:r>
              <a:rPr lang="en-US" dirty="0" smtClean="0"/>
              <a:t>It doesn’t have customer order request page</a:t>
            </a:r>
          </a:p>
          <a:p>
            <a:pPr>
              <a:buFont typeface="+mj-lt"/>
              <a:buAutoNum type="arabicPeriod"/>
            </a:pPr>
            <a:r>
              <a:rPr lang="en-US" dirty="0" smtClean="0"/>
              <a:t>It doesn’t send notification when the product is out of stock.</a:t>
            </a:r>
          </a:p>
        </p:txBody>
      </p:sp>
    </p:spTree>
    <p:extLst>
      <p:ext uri="{BB962C8B-B14F-4D97-AF65-F5344CB8AC3E}">
        <p14:creationId xmlns:p14="http://schemas.microsoft.com/office/powerpoint/2010/main" val="28706406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10360361" y="1821115"/>
            <a:ext cx="1130438" cy="646331"/>
          </a:xfrm>
          <a:prstGeom prst="rect">
            <a:avLst/>
          </a:prstGeom>
          <a:noFill/>
        </p:spPr>
        <p:txBody>
          <a:bodyPr wrap="none" lIns="91440" tIns="45720" rIns="91440" bIns="45720">
            <a:spAutoFit/>
          </a:bodyPr>
          <a:lstStyle/>
          <a:p>
            <a:pPr algn="ctr"/>
            <a:r>
              <a:rPr lang="en-US" b="0" cap="none" spc="0" dirty="0" smtClean="0">
                <a:ln w="0"/>
                <a:solidFill>
                  <a:schemeClr val="tx1"/>
                </a:solidFill>
                <a:effectLst>
                  <a:outerShdw blurRad="38100" dist="19050" dir="2700000" algn="tl" rotWithShape="0">
                    <a:schemeClr val="dk1">
                      <a:alpha val="40000"/>
                    </a:schemeClr>
                  </a:outerShdw>
                </a:effectLst>
              </a:rPr>
              <a:t>Business </a:t>
            </a:r>
          </a:p>
          <a:p>
            <a:pPr algn="ctr"/>
            <a:r>
              <a:rPr lang="en-US" b="0" cap="none" spc="0" dirty="0" smtClean="0">
                <a:ln w="0"/>
                <a:solidFill>
                  <a:schemeClr val="tx1"/>
                </a:solidFill>
                <a:effectLst>
                  <a:outerShdw blurRad="38100" dist="19050" dir="2700000" algn="tl" rotWithShape="0">
                    <a:schemeClr val="dk1">
                      <a:alpha val="40000"/>
                    </a:schemeClr>
                  </a:outerShdw>
                </a:effectLst>
              </a:rPr>
              <a:t>User</a:t>
            </a: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4" name="Rectangle 3"/>
          <p:cNvSpPr/>
          <p:nvPr/>
        </p:nvSpPr>
        <p:spPr>
          <a:xfrm>
            <a:off x="998223" y="4113554"/>
            <a:ext cx="1128834" cy="276999"/>
          </a:xfrm>
          <a:prstGeom prst="rect">
            <a:avLst/>
          </a:prstGeom>
          <a:noFill/>
        </p:spPr>
        <p:txBody>
          <a:bodyPr wrap="none" lIns="91440" tIns="45720" rIns="91440" bIns="45720">
            <a:spAutoFit/>
          </a:bodyPr>
          <a:lstStyle/>
          <a:p>
            <a:pPr algn="ctr"/>
            <a:r>
              <a:rPr lang="en-US" sz="1200" b="0" cap="none" spc="0" dirty="0" smtClean="0">
                <a:ln w="0"/>
                <a:solidFill>
                  <a:schemeClr val="tx1"/>
                </a:solidFill>
                <a:effectLst>
                  <a:outerShdw blurRad="38100" dist="19050" dir="2700000" algn="tl" rotWithShape="0">
                    <a:schemeClr val="dk1">
                      <a:alpha val="40000"/>
                    </a:schemeClr>
                  </a:outerShdw>
                </a:effectLst>
              </a:rPr>
              <a:t>SALES USER 1</a:t>
            </a:r>
            <a:endParaRPr lang="en-US" sz="12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p:cNvSpPr/>
          <p:nvPr/>
        </p:nvSpPr>
        <p:spPr>
          <a:xfrm>
            <a:off x="6433107" y="4113554"/>
            <a:ext cx="1128834" cy="276999"/>
          </a:xfrm>
          <a:prstGeom prst="rect">
            <a:avLst/>
          </a:prstGeom>
          <a:noFill/>
        </p:spPr>
        <p:txBody>
          <a:bodyPr wrap="none" lIns="91440" tIns="45720" rIns="91440" bIns="45720">
            <a:spAutoFit/>
          </a:bodyPr>
          <a:lstStyle/>
          <a:p>
            <a:pPr algn="ctr"/>
            <a:r>
              <a:rPr lang="en-US" sz="1200" dirty="0" smtClean="0">
                <a:ln w="0"/>
                <a:effectLst>
                  <a:outerShdw blurRad="38100" dist="19050" dir="2700000" algn="tl" rotWithShape="0">
                    <a:schemeClr val="dk1">
                      <a:alpha val="40000"/>
                    </a:schemeClr>
                  </a:outerShdw>
                </a:effectLst>
              </a:rPr>
              <a:t>SALES USER 2</a:t>
            </a:r>
            <a:endParaRPr lang="en-US" sz="1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15321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69453" y="1673"/>
            <a:ext cx="10668000" cy="369332"/>
          </a:xfrm>
          <a:prstGeom prst="rect">
            <a:avLst/>
          </a:prstGeom>
        </p:spPr>
        <p:txBody>
          <a:bodyPr wrap="square">
            <a:spAutoFit/>
          </a:bodyPr>
          <a:lstStyle/>
          <a:p>
            <a:pPr algn="ctr"/>
            <a:r>
              <a:rPr lang="en-US" dirty="0" smtClean="0">
                <a:ln w="0"/>
                <a:effectLst>
                  <a:outerShdw blurRad="38100" dist="19050" dir="2700000" algn="tl" rotWithShape="0">
                    <a:schemeClr val="dk1">
                      <a:alpha val="40000"/>
                    </a:schemeClr>
                  </a:outerShdw>
                </a:effectLst>
              </a:rPr>
              <a:t>Dashboard For support team</a:t>
            </a:r>
            <a:endParaRPr lang="en-US" dirty="0">
              <a:ln w="0"/>
              <a:effectLst>
                <a:outerShdw blurRad="38100" dist="19050" dir="2700000" algn="tl" rotWithShape="0">
                  <a:schemeClr val="dk1">
                    <a:alpha val="40000"/>
                  </a:schemeClr>
                </a:outerShdw>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89" y="489397"/>
            <a:ext cx="11853661" cy="6246253"/>
          </a:xfrm>
          <a:prstGeom prst="rect">
            <a:avLst/>
          </a:prstGeom>
        </p:spPr>
      </p:pic>
    </p:spTree>
    <p:extLst>
      <p:ext uri="{BB962C8B-B14F-4D97-AF65-F5344CB8AC3E}">
        <p14:creationId xmlns:p14="http://schemas.microsoft.com/office/powerpoint/2010/main" val="24951825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652" y="0"/>
            <a:ext cx="5113900"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Process Builder</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 name="Rectangle 2"/>
          <p:cNvSpPr/>
          <p:nvPr/>
        </p:nvSpPr>
        <p:spPr>
          <a:xfrm>
            <a:off x="296214" y="949088"/>
            <a:ext cx="10295918" cy="1169551"/>
          </a:xfrm>
          <a:prstGeom prst="rect">
            <a:avLst/>
          </a:prstGeom>
          <a:noFill/>
        </p:spPr>
        <p:txBody>
          <a:bodyPr wrap="square" lIns="91440" tIns="45720" rIns="91440" bIns="45720">
            <a:spAutoFit/>
          </a:bodyPr>
          <a:lstStyle/>
          <a:p>
            <a:pPr marL="342900" indent="-342900">
              <a:buFont typeface="+mj-lt"/>
              <a:buAutoNum type="arabicPeriod"/>
            </a:pPr>
            <a:r>
              <a:rPr lang="en-US" sz="1400" dirty="0" smtClean="0">
                <a:ln w="0"/>
                <a:effectLst>
                  <a:outerShdw blurRad="38100" dist="19050" dir="2700000" algn="tl" rotWithShape="0">
                    <a:schemeClr val="dk1">
                      <a:alpha val="40000"/>
                    </a:schemeClr>
                  </a:outerShdw>
                </a:effectLst>
              </a:rPr>
              <a:t>To send to approval by business user if amount is greater than $10000.</a:t>
            </a:r>
          </a:p>
          <a:p>
            <a:pPr marL="342900" indent="-342900">
              <a:buFont typeface="+mj-lt"/>
              <a:buAutoNum type="arabicPeriod"/>
            </a:pPr>
            <a:r>
              <a:rPr lang="en-US" sz="1400" cap="none" spc="0" dirty="0" smtClean="0">
                <a:ln w="0"/>
                <a:solidFill>
                  <a:schemeClr val="tx1"/>
                </a:solidFill>
                <a:effectLst>
                  <a:outerShdw blurRad="38100" dist="19050" dir="2700000" algn="tl" rotWithShape="0">
                    <a:schemeClr val="dk1">
                      <a:alpha val="40000"/>
                    </a:schemeClr>
                  </a:outerShdw>
                </a:effectLst>
              </a:rPr>
              <a:t>To send email to the sales user </a:t>
            </a:r>
            <a:r>
              <a:rPr lang="en-US" sz="1400" dirty="0" smtClean="0">
                <a:ln w="0"/>
                <a:effectLst>
                  <a:outerShdw blurRad="38100" dist="19050" dir="2700000" algn="tl" rotWithShape="0">
                    <a:schemeClr val="dk1">
                      <a:alpha val="40000"/>
                    </a:schemeClr>
                  </a:outerShdw>
                </a:effectLst>
              </a:rPr>
              <a:t>on stage change</a:t>
            </a:r>
          </a:p>
          <a:p>
            <a:pPr marL="342900" indent="-342900">
              <a:buFont typeface="+mj-lt"/>
              <a:buAutoNum type="arabicPeriod"/>
            </a:pPr>
            <a:r>
              <a:rPr lang="en-US" sz="1400" cap="none" spc="0" dirty="0" smtClean="0">
                <a:ln w="0"/>
                <a:solidFill>
                  <a:schemeClr val="tx1"/>
                </a:solidFill>
                <a:effectLst>
                  <a:outerShdw blurRad="38100" dist="19050" dir="2700000" algn="tl" rotWithShape="0">
                    <a:schemeClr val="dk1">
                      <a:alpha val="40000"/>
                    </a:schemeClr>
                  </a:outerShdw>
                </a:effectLst>
              </a:rPr>
              <a:t>To update the stage if payment received is checked in invoice record and update stage to “Delivery in Plan” after one day of receiving payment.</a:t>
            </a:r>
          </a:p>
          <a:p>
            <a:pPr marL="342900" indent="-342900">
              <a:buFont typeface="+mj-lt"/>
              <a:buAutoNum type="arabicPeriod"/>
            </a:pPr>
            <a:r>
              <a:rPr lang="en-US" sz="1400" dirty="0" smtClean="0">
                <a:ln w="0"/>
                <a:effectLst>
                  <a:outerShdw blurRad="38100" dist="19050" dir="2700000" algn="tl" rotWithShape="0">
                    <a:schemeClr val="dk1">
                      <a:alpha val="40000"/>
                    </a:schemeClr>
                  </a:outerShdw>
                </a:effectLst>
              </a:rPr>
              <a:t>Process Builder for sending in app notification to business users and support team about stage update.</a:t>
            </a:r>
            <a:endParaRPr lang="en-US" sz="1400" cap="none" spc="0" dirty="0">
              <a:ln w="0"/>
              <a:solidFill>
                <a:schemeClr val="tx1"/>
              </a:solidFill>
            </a:endParaRPr>
          </a:p>
        </p:txBody>
      </p:sp>
    </p:spTree>
    <p:extLst>
      <p:ext uri="{BB962C8B-B14F-4D97-AF65-F5344CB8AC3E}">
        <p14:creationId xmlns:p14="http://schemas.microsoft.com/office/powerpoint/2010/main" val="42087244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3031"/>
            <a:ext cx="3209890" cy="646331"/>
          </a:xfrm>
          <a:prstGeom prst="rect">
            <a:avLst/>
          </a:prstGeom>
        </p:spPr>
        <p:txBody>
          <a:bodyPr wrap="square">
            <a:spAutoFit/>
          </a:bodyPr>
          <a:lstStyle/>
          <a:p>
            <a:pPr algn="ctr"/>
            <a:r>
              <a:rPr lang="en-US" dirty="0" smtClean="0">
                <a:ln w="0"/>
                <a:effectLst>
                  <a:outerShdw blurRad="38100" dist="19050" dir="2700000" algn="tl" rotWithShape="0">
                    <a:schemeClr val="dk1">
                      <a:alpha val="40000"/>
                    </a:schemeClr>
                  </a:outerShdw>
                </a:effectLst>
              </a:rPr>
              <a:t>Approval If order </a:t>
            </a:r>
            <a:r>
              <a:rPr lang="en-US" dirty="0" err="1" smtClean="0">
                <a:ln w="0"/>
                <a:effectLst>
                  <a:outerShdw blurRad="38100" dist="19050" dir="2700000" algn="tl" rotWithShape="0">
                    <a:schemeClr val="dk1">
                      <a:alpha val="40000"/>
                    </a:schemeClr>
                  </a:outerShdw>
                </a:effectLst>
              </a:rPr>
              <a:t>Amt</a:t>
            </a:r>
            <a:r>
              <a:rPr lang="en-US" dirty="0" smtClean="0">
                <a:ln w="0"/>
                <a:effectLst>
                  <a:outerShdw blurRad="38100" dist="19050" dir="2700000" algn="tl" rotWithShape="0">
                    <a:schemeClr val="dk1">
                      <a:alpha val="40000"/>
                    </a:schemeClr>
                  </a:outerShdw>
                </a:effectLst>
              </a:rPr>
              <a:t>&gt;100000</a:t>
            </a:r>
            <a:endParaRPr lang="en-US" dirty="0">
              <a:ln w="0"/>
              <a:effectLst>
                <a:outerShdw blurRad="38100" dist="19050" dir="2700000" algn="tl" rotWithShape="0">
                  <a:schemeClr val="dk1">
                    <a:alpha val="40000"/>
                  </a:scheme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639" y="749362"/>
            <a:ext cx="9697792" cy="5903289"/>
          </a:xfrm>
          <a:prstGeom prst="rect">
            <a:avLst/>
          </a:prstGeom>
        </p:spPr>
      </p:pic>
    </p:spTree>
    <p:extLst>
      <p:ext uri="{BB962C8B-B14F-4D97-AF65-F5344CB8AC3E}">
        <p14:creationId xmlns:p14="http://schemas.microsoft.com/office/powerpoint/2010/main" val="13496656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214" y="1081824"/>
            <a:ext cx="11320530" cy="5776175"/>
          </a:xfrm>
          <a:prstGeom prst="rect">
            <a:avLst/>
          </a:prstGeom>
        </p:spPr>
      </p:pic>
      <p:sp>
        <p:nvSpPr>
          <p:cNvPr id="3" name="Rectangle 2"/>
          <p:cNvSpPr/>
          <p:nvPr/>
        </p:nvSpPr>
        <p:spPr>
          <a:xfrm>
            <a:off x="0" y="103031"/>
            <a:ext cx="4043966" cy="923330"/>
          </a:xfrm>
          <a:prstGeom prst="rect">
            <a:avLst/>
          </a:prstGeom>
        </p:spPr>
        <p:txBody>
          <a:bodyPr wrap="square">
            <a:spAutoFit/>
          </a:bodyPr>
          <a:lstStyle/>
          <a:p>
            <a:pPr algn="ctr"/>
            <a:r>
              <a:rPr lang="en-US" dirty="0" smtClean="0">
                <a:ln w="0"/>
                <a:effectLst>
                  <a:outerShdw blurRad="38100" dist="19050" dir="2700000" algn="tl" rotWithShape="0">
                    <a:schemeClr val="dk1">
                      <a:alpha val="40000"/>
                    </a:schemeClr>
                  </a:outerShdw>
                </a:effectLst>
              </a:rPr>
              <a:t>In app notification For</a:t>
            </a:r>
          </a:p>
          <a:p>
            <a:pPr algn="ctr"/>
            <a:r>
              <a:rPr lang="en-US" dirty="0" smtClean="0">
                <a:ln w="0"/>
                <a:effectLst>
                  <a:outerShdw blurRad="38100" dist="19050" dir="2700000" algn="tl" rotWithShape="0">
                    <a:schemeClr val="dk1">
                      <a:alpha val="40000"/>
                    </a:schemeClr>
                  </a:outerShdw>
                </a:effectLst>
              </a:rPr>
              <a:t>Business and support team on stage change</a:t>
            </a:r>
            <a:endParaRPr lang="en-US"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31320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6619741" cy="923330"/>
          </a:xfrm>
          <a:prstGeom prst="rect">
            <a:avLst/>
          </a:prstGeom>
          <a:noFill/>
        </p:spPr>
        <p:txBody>
          <a:bodyPr wrap="squar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Validation Rules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 name="Rectangle 2"/>
          <p:cNvSpPr/>
          <p:nvPr/>
        </p:nvSpPr>
        <p:spPr>
          <a:xfrm>
            <a:off x="206062" y="1079082"/>
            <a:ext cx="10295918" cy="1384995"/>
          </a:xfrm>
          <a:prstGeom prst="rect">
            <a:avLst/>
          </a:prstGeom>
          <a:noFill/>
        </p:spPr>
        <p:txBody>
          <a:bodyPr wrap="square" lIns="91440" tIns="45720" rIns="91440" bIns="45720">
            <a:spAutoFit/>
          </a:bodyPr>
          <a:lstStyle/>
          <a:p>
            <a:pPr marL="342900" indent="-342900">
              <a:buFont typeface="+mj-lt"/>
              <a:buAutoNum type="arabicPeriod"/>
            </a:pPr>
            <a:r>
              <a:rPr lang="en-US" sz="1400" b="0" cap="none" spc="0" dirty="0" smtClean="0">
                <a:ln w="0"/>
                <a:solidFill>
                  <a:schemeClr val="tx1"/>
                </a:solidFill>
                <a:effectLst>
                  <a:outerShdw blurRad="38100" dist="19050" dir="2700000" algn="tl" rotWithShape="0">
                    <a:schemeClr val="dk1">
                      <a:alpha val="40000"/>
                    </a:schemeClr>
                  </a:outerShdw>
                </a:effectLst>
              </a:rPr>
              <a:t>Order’s End Date can’t be less than order’s start date</a:t>
            </a:r>
          </a:p>
          <a:p>
            <a:pPr marL="342900" indent="-342900">
              <a:buFont typeface="+mj-lt"/>
              <a:buAutoNum type="arabicPeriod"/>
            </a:pPr>
            <a:r>
              <a:rPr lang="en-US" sz="1400" b="0" cap="none" spc="0" dirty="0" smtClean="0">
                <a:ln w="0"/>
                <a:solidFill>
                  <a:schemeClr val="tx1"/>
                </a:solidFill>
                <a:effectLst>
                  <a:outerShdw blurRad="38100" dist="19050" dir="2700000" algn="tl" rotWithShape="0">
                    <a:schemeClr val="dk1">
                      <a:alpha val="40000"/>
                    </a:schemeClr>
                  </a:outerShdw>
                </a:effectLst>
              </a:rPr>
              <a:t>Order’s stage can’t go back to the previous stage (INACTIVE)</a:t>
            </a:r>
          </a:p>
          <a:p>
            <a:pPr marL="342900" indent="-342900">
              <a:buFont typeface="+mj-lt"/>
              <a:buAutoNum type="arabicPeriod"/>
            </a:pPr>
            <a:r>
              <a:rPr lang="en-US" sz="1400" dirty="0" smtClean="0">
                <a:ln w="0"/>
                <a:effectLst>
                  <a:outerShdw blurRad="38100" dist="19050" dir="2700000" algn="tl" rotWithShape="0">
                    <a:schemeClr val="dk1">
                      <a:alpha val="40000"/>
                    </a:schemeClr>
                  </a:outerShdw>
                </a:effectLst>
              </a:rPr>
              <a:t>Order remarks should be there if the stage is cancelled</a:t>
            </a:r>
          </a:p>
          <a:p>
            <a:pPr marL="342900" indent="-342900">
              <a:buFont typeface="+mj-lt"/>
              <a:buAutoNum type="arabicPeriod"/>
            </a:pPr>
            <a:r>
              <a:rPr lang="en-US" sz="1400" b="0" cap="none" spc="0" dirty="0" smtClean="0">
                <a:ln w="0"/>
                <a:solidFill>
                  <a:schemeClr val="tx1"/>
                </a:solidFill>
                <a:effectLst>
                  <a:outerShdw blurRad="38100" dist="19050" dir="2700000" algn="tl" rotWithShape="0">
                    <a:schemeClr val="dk1">
                      <a:alpha val="40000"/>
                    </a:schemeClr>
                  </a:outerShdw>
                </a:effectLst>
              </a:rPr>
              <a:t>Product stock quantity can not be less than 0</a:t>
            </a:r>
            <a:endParaRPr lang="en-US" sz="1400" dirty="0">
              <a:ln w="0"/>
              <a:effectLst>
                <a:outerShdw blurRad="38100" dist="19050" dir="2700000" algn="tl" rotWithShape="0">
                  <a:schemeClr val="dk1">
                    <a:alpha val="40000"/>
                  </a:schemeClr>
                </a:outerShdw>
              </a:effectLst>
            </a:endParaRPr>
          </a:p>
          <a:p>
            <a:pPr marL="342900" indent="-342900">
              <a:buFont typeface="+mj-lt"/>
              <a:buAutoNum type="arabicPeriod"/>
            </a:pPr>
            <a:r>
              <a:rPr lang="en-US" sz="1400" b="0" cap="none" spc="0" dirty="0" smtClean="0">
                <a:ln w="0"/>
                <a:solidFill>
                  <a:schemeClr val="tx1"/>
                </a:solidFill>
                <a:effectLst>
                  <a:outerShdw blurRad="38100" dist="19050" dir="2700000" algn="tl" rotWithShape="0">
                    <a:schemeClr val="dk1">
                      <a:alpha val="40000"/>
                    </a:schemeClr>
                  </a:outerShdw>
                </a:effectLst>
              </a:rPr>
              <a:t>Invoice Start Date can’t be less than order start date.</a:t>
            </a:r>
          </a:p>
          <a:p>
            <a:pPr marL="342900" indent="-342900">
              <a:buFont typeface="+mj-lt"/>
              <a:buAutoNum type="arabicPeriod"/>
            </a:pPr>
            <a:r>
              <a:rPr lang="en-US" sz="1400" b="0" cap="none" spc="0" dirty="0" smtClean="0">
                <a:ln w="0"/>
                <a:solidFill>
                  <a:schemeClr val="tx1"/>
                </a:solidFill>
                <a:effectLst>
                  <a:outerShdw blurRad="38100" dist="19050" dir="2700000" algn="tl" rotWithShape="0">
                    <a:schemeClr val="dk1">
                      <a:alpha val="40000"/>
                    </a:schemeClr>
                  </a:outerShdw>
                </a:effectLst>
              </a:rPr>
              <a:t>Payment Due Date in Invoice should not be less than Invoice Start Date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062" y="2967558"/>
            <a:ext cx="11793596" cy="2953162"/>
          </a:xfrm>
          <a:prstGeom prst="rect">
            <a:avLst/>
          </a:prstGeom>
        </p:spPr>
      </p:pic>
    </p:spTree>
    <p:extLst>
      <p:ext uri="{BB962C8B-B14F-4D97-AF65-F5344CB8AC3E}">
        <p14:creationId xmlns:p14="http://schemas.microsoft.com/office/powerpoint/2010/main" val="20622327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92108" y="2441555"/>
            <a:ext cx="10453503" cy="923330"/>
          </a:xfrm>
          <a:prstGeom prst="rect">
            <a:avLst/>
          </a:prstGeom>
          <a:noFill/>
        </p:spPr>
        <p:txBody>
          <a:bodyPr wrap="none" lIns="91440" tIns="45720" rIns="91440" bIns="45720">
            <a:spAutoFit/>
          </a:bodyPr>
          <a:lstStyle/>
          <a:p>
            <a:r>
              <a:rPr lang="en-US" sz="5400" dirty="0"/>
              <a:t>Class and Method Description:</a:t>
            </a:r>
          </a:p>
        </p:txBody>
      </p:sp>
    </p:spTree>
    <p:extLst>
      <p:ext uri="{BB962C8B-B14F-4D97-AF65-F5344CB8AC3E}">
        <p14:creationId xmlns:p14="http://schemas.microsoft.com/office/powerpoint/2010/main" val="42893678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0" y="0"/>
            <a:ext cx="12192000" cy="6858000"/>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US" sz="2000" b="1" u="sng" dirty="0" smtClean="0"/>
              <a:t>1.OrderControllerNew: </a:t>
            </a:r>
            <a:r>
              <a:rPr lang="en-US" sz="2000" dirty="0" smtClean="0"/>
              <a:t>This class contains one inner class and methods to get the record id of order which is just created, to get product details  and to add products to the order.</a:t>
            </a:r>
          </a:p>
          <a:p>
            <a:pPr marL="0" indent="0">
              <a:buNone/>
            </a:pPr>
            <a:r>
              <a:rPr lang="en-US" sz="2000" b="1" u="sng" dirty="0" smtClean="0"/>
              <a:t>2.ProductDetail:</a:t>
            </a:r>
            <a:r>
              <a:rPr lang="en-US" sz="2000" dirty="0"/>
              <a:t>This class </a:t>
            </a:r>
            <a:r>
              <a:rPr lang="en-US" sz="2000" dirty="0" smtClean="0"/>
              <a:t>is inner class of </a:t>
            </a:r>
            <a:r>
              <a:rPr lang="en-US" sz="2000" dirty="0" err="1" smtClean="0"/>
              <a:t>ordercontrollernew</a:t>
            </a:r>
            <a:r>
              <a:rPr lang="en-US" sz="2000" dirty="0" smtClean="0"/>
              <a:t> and is used to store all the information of product selected by the sales user to add in the order. </a:t>
            </a:r>
            <a:endParaRPr lang="en-US" sz="2000" dirty="0"/>
          </a:p>
          <a:p>
            <a:pPr marL="0" indent="0">
              <a:buNone/>
            </a:pPr>
            <a:r>
              <a:rPr lang="en-US" sz="2000" b="1" dirty="0" smtClean="0"/>
              <a:t>Methods in </a:t>
            </a:r>
            <a:r>
              <a:rPr lang="en-US" sz="2000" b="1" dirty="0" err="1" smtClean="0"/>
              <a:t>OrderControllerNew</a:t>
            </a:r>
            <a:r>
              <a:rPr lang="en-US" sz="2000" b="1" dirty="0" smtClean="0"/>
              <a:t>:</a:t>
            </a:r>
          </a:p>
          <a:p>
            <a:pPr>
              <a:buAutoNum type="alphaLcParenBoth"/>
            </a:pPr>
            <a:r>
              <a:rPr lang="en-US" sz="2000" b="1" dirty="0" err="1" smtClean="0"/>
              <a:t>getRecordId</a:t>
            </a:r>
            <a:r>
              <a:rPr lang="en-US" sz="2000" b="1" dirty="0" smtClean="0"/>
              <a:t>() : </a:t>
            </a:r>
            <a:r>
              <a:rPr lang="en-US" sz="2000" dirty="0" smtClean="0"/>
              <a:t>This method fetches the record id of the order created by the user.</a:t>
            </a:r>
          </a:p>
          <a:p>
            <a:pPr>
              <a:buAutoNum type="alphaLcParenBoth"/>
            </a:pPr>
            <a:r>
              <a:rPr lang="en-US" sz="2000" b="1" dirty="0" err="1" smtClean="0"/>
              <a:t>getProductForOrder</a:t>
            </a:r>
            <a:r>
              <a:rPr lang="en-US" sz="2000" b="1" dirty="0" smtClean="0"/>
              <a:t>() :</a:t>
            </a:r>
            <a:r>
              <a:rPr lang="en-US" sz="2000" dirty="0" smtClean="0"/>
              <a:t>returns list of products in a JSON string format based on the search domain and search value. It gets the detail of products, </a:t>
            </a:r>
            <a:r>
              <a:rPr lang="en-US" sz="2000" dirty="0" err="1" smtClean="0"/>
              <a:t>pricebook</a:t>
            </a:r>
            <a:r>
              <a:rPr lang="en-US" sz="2000" dirty="0" smtClean="0"/>
              <a:t>, unit price and Id.</a:t>
            </a:r>
          </a:p>
          <a:p>
            <a:pPr>
              <a:buAutoNum type="alphaLcParenBoth"/>
            </a:pPr>
            <a:r>
              <a:rPr lang="en-US" sz="2000" b="1" dirty="0" err="1" smtClean="0"/>
              <a:t>addOrderProducts</a:t>
            </a:r>
            <a:r>
              <a:rPr lang="en-US" sz="2000" b="1" dirty="0" smtClean="0"/>
              <a:t>() : </a:t>
            </a:r>
            <a:r>
              <a:rPr lang="en-US" sz="2000" dirty="0" smtClean="0"/>
              <a:t>This method gets the list of products selected by the sales user which is in </a:t>
            </a:r>
            <a:r>
              <a:rPr lang="en-US" sz="2000" dirty="0" err="1" smtClean="0"/>
              <a:t>Json</a:t>
            </a:r>
            <a:r>
              <a:rPr lang="en-US" sz="2000" dirty="0" smtClean="0"/>
              <a:t> string, it parses it converts it into product detail class and adds it into product detail list. Stage of the order is changed here from created to in process then the products are inserted with </a:t>
            </a:r>
            <a:r>
              <a:rPr lang="en-US" sz="2000" dirty="0" err="1" smtClean="0"/>
              <a:t>dml</a:t>
            </a:r>
            <a:r>
              <a:rPr lang="en-US" sz="2000" dirty="0" smtClean="0"/>
              <a:t> operation. It also updates the stock quantity of the product for both the cases </a:t>
            </a:r>
            <a:r>
              <a:rPr lang="en-US" sz="2000" dirty="0" err="1" smtClean="0"/>
              <a:t>i.e</a:t>
            </a:r>
            <a:r>
              <a:rPr lang="en-US" sz="2000" dirty="0" smtClean="0"/>
              <a:t> if quantity&gt;10 or &lt;10.</a:t>
            </a:r>
          </a:p>
          <a:p>
            <a:pPr marL="0" indent="0">
              <a:buNone/>
            </a:pPr>
            <a:r>
              <a:rPr lang="en-US" sz="2000" b="1" u="sng" dirty="0" smtClean="0"/>
              <a:t>3.OrderSummary</a:t>
            </a:r>
            <a:r>
              <a:rPr lang="en-US" sz="2000" b="1" dirty="0" smtClean="0"/>
              <a:t> : </a:t>
            </a:r>
            <a:r>
              <a:rPr lang="en-US" sz="2000" dirty="0" smtClean="0"/>
              <a:t>This class is used to display the summary page after adding the products. It will allow the sales user to confirm and cancel button.</a:t>
            </a:r>
          </a:p>
          <a:p>
            <a:pPr marL="0" indent="0">
              <a:buNone/>
            </a:pPr>
            <a:r>
              <a:rPr lang="en-US" sz="2000" dirty="0" smtClean="0"/>
              <a:t> </a:t>
            </a:r>
            <a:r>
              <a:rPr lang="en-US" sz="2000" b="1" dirty="0"/>
              <a:t>Methods in </a:t>
            </a:r>
            <a:r>
              <a:rPr lang="en-US" sz="2000" b="1" dirty="0" err="1"/>
              <a:t>OrderControllerNew</a:t>
            </a:r>
            <a:r>
              <a:rPr lang="en-US" sz="2000" b="1" dirty="0" smtClean="0"/>
              <a:t>:</a:t>
            </a:r>
          </a:p>
          <a:p>
            <a:pPr>
              <a:buAutoNum type="alphaLcParenBoth"/>
            </a:pPr>
            <a:r>
              <a:rPr lang="en-US" sz="2000" b="1" dirty="0" err="1" smtClean="0"/>
              <a:t>getAccountDetails</a:t>
            </a:r>
            <a:r>
              <a:rPr lang="en-US" sz="2000" b="1" dirty="0" smtClean="0"/>
              <a:t>() </a:t>
            </a:r>
            <a:r>
              <a:rPr lang="en-US" sz="2000" b="1" dirty="0"/>
              <a:t>: </a:t>
            </a:r>
            <a:r>
              <a:rPr lang="en-US" sz="2000" dirty="0"/>
              <a:t>This method fetches the </a:t>
            </a:r>
            <a:r>
              <a:rPr lang="en-US" sz="2000" dirty="0" smtClean="0"/>
              <a:t>order number, total amount, account id to display on the summary page.</a:t>
            </a:r>
            <a:endParaRPr lang="en-US" sz="2000" dirty="0"/>
          </a:p>
          <a:p>
            <a:pPr>
              <a:buAutoNum type="alphaLcParenBoth"/>
            </a:pPr>
            <a:r>
              <a:rPr lang="en-US" sz="2000" b="1" dirty="0" err="1" smtClean="0"/>
              <a:t>updateOrderDetails</a:t>
            </a:r>
            <a:r>
              <a:rPr lang="en-US" sz="2000" b="1" dirty="0" smtClean="0"/>
              <a:t>() : </a:t>
            </a:r>
            <a:r>
              <a:rPr lang="en-US" sz="2000" dirty="0" smtClean="0"/>
              <a:t>This method updates the stage if order is cancelled and confirms if the order is confirmed.</a:t>
            </a:r>
            <a:endParaRPr lang="en-US" sz="2000" dirty="0"/>
          </a:p>
          <a:p>
            <a:pPr marL="0" indent="0">
              <a:buNone/>
            </a:pPr>
            <a:endParaRPr lang="en-US" sz="2000" b="1" dirty="0"/>
          </a:p>
          <a:p>
            <a:pPr marL="0" indent="0">
              <a:buNone/>
            </a:pPr>
            <a:endParaRPr lang="en-US" sz="2000" b="1" u="sng" dirty="0"/>
          </a:p>
          <a:p>
            <a:pPr marL="0" indent="0">
              <a:buNone/>
            </a:pPr>
            <a:endParaRPr lang="en-US" sz="2000" b="1" dirty="0"/>
          </a:p>
          <a:p>
            <a:pPr marL="0" indent="0">
              <a:buNone/>
            </a:pPr>
            <a:endParaRPr lang="en-US" sz="2000" b="1" u="sng" dirty="0"/>
          </a:p>
          <a:p>
            <a:pPr marL="0" indent="0">
              <a:buNone/>
            </a:pPr>
            <a:endParaRPr lang="en-US" sz="2000" dirty="0" smtClean="0"/>
          </a:p>
        </p:txBody>
      </p:sp>
    </p:spTree>
    <p:extLst>
      <p:ext uri="{BB962C8B-B14F-4D97-AF65-F5344CB8AC3E}">
        <p14:creationId xmlns:p14="http://schemas.microsoft.com/office/powerpoint/2010/main" val="10515992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555641"/>
          </a:xfrm>
          <a:prstGeom prst="rect">
            <a:avLst/>
          </a:prstGeom>
        </p:spPr>
        <p:txBody>
          <a:bodyPr wrap="square">
            <a:spAutoFit/>
          </a:bodyPr>
          <a:lstStyle/>
          <a:p>
            <a:r>
              <a:rPr lang="en-US" sz="2000" b="1" u="sng" dirty="0"/>
              <a:t>4</a:t>
            </a:r>
            <a:r>
              <a:rPr lang="en-US" sz="2000" b="1" u="sng" dirty="0" smtClean="0"/>
              <a:t>.EditOrderController: </a:t>
            </a:r>
            <a:r>
              <a:rPr lang="en-US" sz="2000" dirty="0" smtClean="0"/>
              <a:t>This class contains one inner class product detail and methods to get fetch the products, get the order details and update the order details. The inner class product detail contains the variables to store the product details.</a:t>
            </a:r>
          </a:p>
          <a:p>
            <a:r>
              <a:rPr lang="en-US" sz="2000" b="1" dirty="0"/>
              <a:t>Methods in </a:t>
            </a:r>
            <a:r>
              <a:rPr lang="en-US" sz="2000" b="1" dirty="0" err="1" smtClean="0"/>
              <a:t>EditOrderController</a:t>
            </a:r>
            <a:r>
              <a:rPr lang="en-US" sz="2000" b="1" dirty="0" smtClean="0"/>
              <a:t>:</a:t>
            </a:r>
            <a:endParaRPr lang="en-US" sz="2000" b="1" dirty="0"/>
          </a:p>
          <a:p>
            <a:pPr>
              <a:buAutoNum type="alphaLcParenBoth"/>
            </a:pPr>
            <a:r>
              <a:rPr lang="en-US" sz="2000" b="1" dirty="0" err="1" smtClean="0"/>
              <a:t>findAllProducts</a:t>
            </a:r>
            <a:r>
              <a:rPr lang="en-US" sz="2000" b="1" dirty="0" smtClean="0"/>
              <a:t>() </a:t>
            </a:r>
            <a:r>
              <a:rPr lang="en-US" sz="2000" b="1" dirty="0"/>
              <a:t>: </a:t>
            </a:r>
            <a:r>
              <a:rPr lang="en-US" sz="2000" dirty="0"/>
              <a:t>This method </a:t>
            </a:r>
            <a:r>
              <a:rPr lang="en-US" sz="2000" dirty="0" smtClean="0"/>
              <a:t>fetches product and </a:t>
            </a:r>
            <a:r>
              <a:rPr lang="en-US" sz="2000" dirty="0" err="1" smtClean="0"/>
              <a:t>pricebook</a:t>
            </a:r>
            <a:r>
              <a:rPr lang="en-US" sz="2000" dirty="0" smtClean="0"/>
              <a:t> information according to the search.</a:t>
            </a:r>
            <a:endParaRPr lang="en-US" sz="2000" dirty="0"/>
          </a:p>
          <a:p>
            <a:pPr>
              <a:buAutoNum type="alphaLcParenBoth"/>
            </a:pPr>
            <a:r>
              <a:rPr lang="en-US" sz="2000" b="1" dirty="0" err="1" smtClean="0"/>
              <a:t>updateOrderFinal</a:t>
            </a:r>
            <a:r>
              <a:rPr lang="en-US" sz="2000" b="1" dirty="0" smtClean="0"/>
              <a:t>() :</a:t>
            </a:r>
            <a:r>
              <a:rPr lang="en-US" sz="2000" dirty="0" smtClean="0"/>
              <a:t>It gets </a:t>
            </a:r>
            <a:r>
              <a:rPr lang="en-US" sz="2000" dirty="0"/>
              <a:t>list of products in a JSON string format based on </a:t>
            </a:r>
            <a:r>
              <a:rPr lang="en-US" sz="2000" dirty="0" smtClean="0"/>
              <a:t>the final edit and </a:t>
            </a:r>
            <a:r>
              <a:rPr lang="en-US" sz="2000" dirty="0"/>
              <a:t>gets the detail of </a:t>
            </a:r>
            <a:r>
              <a:rPr lang="en-US" sz="2000" dirty="0" smtClean="0"/>
              <a:t>products which are removed by the sales user and converts into product detail list class. It performs two </a:t>
            </a:r>
            <a:r>
              <a:rPr lang="en-US" sz="2000" dirty="0" err="1" smtClean="0"/>
              <a:t>DMl</a:t>
            </a:r>
            <a:r>
              <a:rPr lang="en-US" sz="2000" dirty="0" smtClean="0"/>
              <a:t> operations, one to </a:t>
            </a:r>
            <a:r>
              <a:rPr lang="en-US" sz="2000" dirty="0" err="1" smtClean="0"/>
              <a:t>upsert</a:t>
            </a:r>
            <a:r>
              <a:rPr lang="en-US" sz="2000" dirty="0" smtClean="0"/>
              <a:t> edited items and one to delete removed items.</a:t>
            </a:r>
            <a:endParaRPr lang="en-US" sz="2000" dirty="0"/>
          </a:p>
          <a:p>
            <a:pPr>
              <a:buAutoNum type="alphaLcParenBoth"/>
            </a:pPr>
            <a:r>
              <a:rPr lang="en-US" sz="2000" b="1" dirty="0" err="1" smtClean="0"/>
              <a:t>findOrderAndProducts</a:t>
            </a:r>
            <a:r>
              <a:rPr lang="en-US" sz="2000" b="1" dirty="0" smtClean="0"/>
              <a:t>() </a:t>
            </a:r>
            <a:r>
              <a:rPr lang="en-US" sz="2000" b="1" dirty="0"/>
              <a:t>: </a:t>
            </a:r>
            <a:r>
              <a:rPr lang="en-US" sz="2000" dirty="0"/>
              <a:t>This method gets the list </a:t>
            </a:r>
            <a:r>
              <a:rPr lang="en-US" sz="2000" dirty="0" smtClean="0"/>
              <a:t>of all the products, total order amount and account name in the order which were displayed to the user.</a:t>
            </a:r>
            <a:endParaRPr lang="en-US" sz="2000" b="1" dirty="0" smtClean="0"/>
          </a:p>
          <a:p>
            <a:endParaRPr lang="en-US" sz="2000" b="1" u="sng" dirty="0" smtClean="0"/>
          </a:p>
          <a:p>
            <a:r>
              <a:rPr lang="en-US" sz="2000" b="1" dirty="0" smtClean="0"/>
              <a:t>5</a:t>
            </a:r>
            <a:r>
              <a:rPr lang="en-US" sz="2000" b="1" dirty="0"/>
              <a:t>.</a:t>
            </a:r>
            <a:r>
              <a:rPr lang="en-US" sz="2000" b="1" u="sng" dirty="0" smtClean="0"/>
              <a:t>OrderFinal :</a:t>
            </a:r>
            <a:r>
              <a:rPr lang="en-US" sz="2000" b="1" dirty="0" smtClean="0"/>
              <a:t> </a:t>
            </a:r>
            <a:r>
              <a:rPr lang="en-US" sz="2000" dirty="0" smtClean="0"/>
              <a:t>This is to used to create order, add products to the order, confirm and cancel order.</a:t>
            </a:r>
          </a:p>
          <a:p>
            <a:r>
              <a:rPr lang="en-US" sz="2000" b="1" dirty="0"/>
              <a:t>Methods in </a:t>
            </a:r>
            <a:r>
              <a:rPr lang="en-US" sz="2000" b="1" dirty="0" err="1" smtClean="0"/>
              <a:t>OrderFinal</a:t>
            </a:r>
            <a:r>
              <a:rPr lang="en-US" sz="2000" b="1" dirty="0" smtClean="0"/>
              <a:t>:</a:t>
            </a:r>
            <a:endParaRPr lang="en-US" sz="2000" dirty="0" smtClean="0"/>
          </a:p>
          <a:p>
            <a:pPr marL="342900" indent="-342900">
              <a:buFont typeface="+mj-lt"/>
              <a:buAutoNum type="alphaLcParenR"/>
            </a:pPr>
            <a:r>
              <a:rPr lang="en-US" sz="2000" b="1" dirty="0" err="1" smtClean="0"/>
              <a:t>handleSuccess</a:t>
            </a:r>
            <a:r>
              <a:rPr lang="en-US" sz="2000" b="1" dirty="0" smtClean="0"/>
              <a:t>() : </a:t>
            </a:r>
            <a:r>
              <a:rPr lang="en-US" sz="2000" dirty="0" smtClean="0"/>
              <a:t>This method fetches the record id of the order created by the user with </a:t>
            </a:r>
            <a:r>
              <a:rPr lang="en-US" sz="2000" dirty="0" err="1" smtClean="0"/>
              <a:t>getrecordId</a:t>
            </a:r>
            <a:r>
              <a:rPr lang="en-US" sz="2000" dirty="0" smtClean="0"/>
              <a:t> method in class </a:t>
            </a:r>
            <a:r>
              <a:rPr lang="en-US" sz="2000" dirty="0" err="1" smtClean="0"/>
              <a:t>orderControllerNew</a:t>
            </a:r>
            <a:r>
              <a:rPr lang="en-US" sz="2000" dirty="0" smtClean="0"/>
              <a:t>.</a:t>
            </a:r>
          </a:p>
          <a:p>
            <a:pPr marL="342900" indent="-342900">
              <a:buFont typeface="+mj-lt"/>
              <a:buAutoNum type="alphaLcParenR"/>
            </a:pPr>
            <a:r>
              <a:rPr lang="en-US" sz="2000" b="1" dirty="0" err="1" smtClean="0"/>
              <a:t>getmin</a:t>
            </a:r>
            <a:r>
              <a:rPr lang="en-US" sz="2000" b="1" dirty="0" smtClean="0"/>
              <a:t>() : </a:t>
            </a:r>
            <a:r>
              <a:rPr lang="en-US" sz="2000" dirty="0" smtClean="0"/>
              <a:t>fetches the lower limit value entered by the user and stores it in </a:t>
            </a:r>
            <a:r>
              <a:rPr lang="en-US" sz="2000" dirty="0" err="1" smtClean="0"/>
              <a:t>lowerLimit</a:t>
            </a:r>
            <a:r>
              <a:rPr lang="en-US" sz="2000" dirty="0" smtClean="0"/>
              <a:t> attribute.</a:t>
            </a:r>
          </a:p>
          <a:p>
            <a:pPr marL="342900" indent="-342900">
              <a:buFont typeface="+mj-lt"/>
              <a:buAutoNum type="alphaLcParenR"/>
            </a:pPr>
            <a:r>
              <a:rPr lang="en-US" sz="2000" b="1" dirty="0" err="1" smtClean="0"/>
              <a:t>getmax</a:t>
            </a:r>
            <a:r>
              <a:rPr lang="en-US" sz="2000" b="1" dirty="0" smtClean="0"/>
              <a:t>() : </a:t>
            </a:r>
            <a:r>
              <a:rPr lang="en-US" sz="2000" dirty="0"/>
              <a:t>fetches the </a:t>
            </a:r>
            <a:r>
              <a:rPr lang="en-US" sz="2000" dirty="0" smtClean="0"/>
              <a:t>upper </a:t>
            </a:r>
            <a:r>
              <a:rPr lang="en-US" sz="2000" dirty="0"/>
              <a:t>limit value entered by the user and stores it </a:t>
            </a:r>
            <a:r>
              <a:rPr lang="en-US" sz="2000" dirty="0" smtClean="0"/>
              <a:t>in </a:t>
            </a:r>
            <a:r>
              <a:rPr lang="en-US" sz="2000" dirty="0" err="1" smtClean="0"/>
              <a:t>upperLimit</a:t>
            </a:r>
            <a:r>
              <a:rPr lang="en-US" sz="2000" dirty="0" smtClean="0"/>
              <a:t> </a:t>
            </a:r>
            <a:r>
              <a:rPr lang="en-US" sz="2000" dirty="0"/>
              <a:t>attribute</a:t>
            </a:r>
            <a:r>
              <a:rPr lang="en-US" sz="2000" dirty="0" smtClean="0"/>
              <a:t>.</a:t>
            </a:r>
          </a:p>
          <a:p>
            <a:pPr marL="342900" indent="-342900">
              <a:buFont typeface="+mj-lt"/>
              <a:buAutoNum type="alphaLcParenR"/>
            </a:pPr>
            <a:r>
              <a:rPr lang="en-US" sz="2000" b="1" dirty="0" err="1"/>
              <a:t>f</a:t>
            </a:r>
            <a:r>
              <a:rPr lang="en-US" sz="2000" b="1" dirty="0" err="1" smtClean="0"/>
              <a:t>inddomain</a:t>
            </a:r>
            <a:r>
              <a:rPr lang="en-US" sz="2000" b="1" dirty="0" smtClean="0"/>
              <a:t>() : </a:t>
            </a:r>
            <a:r>
              <a:rPr lang="en-US" sz="2000" dirty="0" smtClean="0"/>
              <a:t>fetches the domain selected by the user for the search criteria if the price domain is selected the display window is shown to search by price.</a:t>
            </a:r>
            <a:endParaRPr lang="en-US" sz="2000" b="1" dirty="0" smtClean="0"/>
          </a:p>
          <a:p>
            <a:endParaRPr lang="en-US" sz="2000" b="1" u="sng" dirty="0" smtClean="0"/>
          </a:p>
          <a:p>
            <a:endParaRPr lang="en-US" sz="2000" dirty="0"/>
          </a:p>
        </p:txBody>
      </p:sp>
    </p:spTree>
    <p:extLst>
      <p:ext uri="{BB962C8B-B14F-4D97-AF65-F5344CB8AC3E}">
        <p14:creationId xmlns:p14="http://schemas.microsoft.com/office/powerpoint/2010/main" val="891231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01862"/>
          </a:xfrm>
          <a:prstGeom prst="rect">
            <a:avLst/>
          </a:prstGeom>
        </p:spPr>
        <p:txBody>
          <a:bodyPr wrap="square">
            <a:spAutoFit/>
          </a:bodyPr>
          <a:lstStyle/>
          <a:p>
            <a:r>
              <a:rPr lang="en-US" sz="2000" b="1" dirty="0" smtClean="0"/>
              <a:t>e).</a:t>
            </a:r>
            <a:r>
              <a:rPr lang="en-US" sz="2000" b="1" dirty="0" err="1" smtClean="0"/>
              <a:t>handleSearch</a:t>
            </a:r>
            <a:r>
              <a:rPr lang="en-US" sz="2000" b="1" dirty="0" smtClean="0"/>
              <a:t>() : </a:t>
            </a:r>
            <a:r>
              <a:rPr lang="en-US" sz="2000" dirty="0" smtClean="0"/>
              <a:t>It gets the search text entered by the user and find the product details by fetching the details from </a:t>
            </a:r>
            <a:r>
              <a:rPr lang="en-US" sz="2000" dirty="0" err="1" smtClean="0"/>
              <a:t>getProductForOrder</a:t>
            </a:r>
            <a:r>
              <a:rPr lang="en-US" sz="2000" dirty="0" smtClean="0"/>
              <a:t> function of class </a:t>
            </a:r>
            <a:r>
              <a:rPr lang="en-US" sz="2000" dirty="0" err="1" smtClean="0"/>
              <a:t>OrderControllerNew</a:t>
            </a:r>
            <a:r>
              <a:rPr lang="en-US" sz="2000" dirty="0"/>
              <a:t> </a:t>
            </a:r>
            <a:r>
              <a:rPr lang="en-US" sz="2000" dirty="0" smtClean="0"/>
              <a:t>and stores it in the </a:t>
            </a:r>
            <a:r>
              <a:rPr lang="en-US" sz="2000" dirty="0" err="1" smtClean="0"/>
              <a:t>productList</a:t>
            </a:r>
            <a:r>
              <a:rPr lang="en-US" sz="2000" dirty="0" smtClean="0"/>
              <a:t> attribute in JSON format. This will make it show the list if there is data in </a:t>
            </a:r>
            <a:r>
              <a:rPr lang="en-US" sz="2000" dirty="0" err="1" smtClean="0"/>
              <a:t>productList</a:t>
            </a:r>
            <a:r>
              <a:rPr lang="en-US" sz="2000" dirty="0" smtClean="0"/>
              <a:t>.</a:t>
            </a:r>
          </a:p>
          <a:p>
            <a:endParaRPr lang="en-US" sz="2000" dirty="0" smtClean="0"/>
          </a:p>
          <a:p>
            <a:r>
              <a:rPr lang="en-US" sz="2000" b="1" u="sng" dirty="0" smtClean="0"/>
              <a:t>f</a:t>
            </a:r>
            <a:r>
              <a:rPr lang="en-US" sz="2000" b="1" dirty="0" smtClean="0"/>
              <a:t>).</a:t>
            </a:r>
            <a:r>
              <a:rPr lang="en-US" sz="2000" b="1" dirty="0" err="1" smtClean="0"/>
              <a:t>addToRelatedProduct</a:t>
            </a:r>
            <a:r>
              <a:rPr lang="en-US" sz="2000" b="1" dirty="0" smtClean="0"/>
              <a:t>() : </a:t>
            </a:r>
            <a:r>
              <a:rPr lang="en-US" sz="2000" dirty="0" smtClean="0"/>
              <a:t>Run a loop to enter all the data in the </a:t>
            </a:r>
            <a:r>
              <a:rPr lang="en-US" sz="2000" dirty="0" err="1" smtClean="0"/>
              <a:t>productList</a:t>
            </a:r>
            <a:r>
              <a:rPr lang="en-US" sz="2000" dirty="0" smtClean="0"/>
              <a:t> to the selects list. This will also display the data in selects in an area below it to display selected products.</a:t>
            </a:r>
          </a:p>
          <a:p>
            <a:r>
              <a:rPr lang="en-US" sz="2000" b="1" u="sng" dirty="0" smtClean="0"/>
              <a:t>g)</a:t>
            </a:r>
            <a:r>
              <a:rPr lang="en-US" sz="2000" b="1" dirty="0"/>
              <a:t> </a:t>
            </a:r>
            <a:r>
              <a:rPr lang="en-US" sz="2000" b="1" dirty="0" err="1" smtClean="0"/>
              <a:t>findQuantity</a:t>
            </a:r>
            <a:r>
              <a:rPr lang="en-US" sz="2000" b="1" dirty="0" smtClean="0"/>
              <a:t>() : </a:t>
            </a:r>
            <a:r>
              <a:rPr lang="en-US" sz="2000" dirty="0" smtClean="0"/>
              <a:t>To fetch the quantity for each product in a variable.</a:t>
            </a:r>
          </a:p>
          <a:p>
            <a:endParaRPr lang="en-US" sz="2000" dirty="0" smtClean="0"/>
          </a:p>
          <a:p>
            <a:r>
              <a:rPr lang="en-US" sz="2000" b="1" u="sng" dirty="0" smtClean="0"/>
              <a:t>h</a:t>
            </a:r>
            <a:r>
              <a:rPr lang="en-US" sz="2000" b="1" dirty="0" smtClean="0"/>
              <a:t>).</a:t>
            </a:r>
            <a:r>
              <a:rPr lang="en-US" sz="2000" b="1" dirty="0" err="1" smtClean="0"/>
              <a:t>findDiscount</a:t>
            </a:r>
            <a:r>
              <a:rPr lang="en-US" sz="2000" b="1" dirty="0" smtClean="0"/>
              <a:t>() : </a:t>
            </a:r>
            <a:r>
              <a:rPr lang="en-US" sz="2000" dirty="0"/>
              <a:t>To fetch the </a:t>
            </a:r>
            <a:r>
              <a:rPr lang="en-US" sz="2000" dirty="0" smtClean="0"/>
              <a:t>discount </a:t>
            </a:r>
            <a:r>
              <a:rPr lang="en-US" sz="2000" dirty="0"/>
              <a:t>for each product in a variable</a:t>
            </a:r>
            <a:r>
              <a:rPr lang="en-US" sz="2000" dirty="0" smtClean="0"/>
              <a:t>.</a:t>
            </a:r>
          </a:p>
          <a:p>
            <a:endParaRPr lang="en-US" sz="2000" dirty="0" smtClean="0"/>
          </a:p>
          <a:p>
            <a:r>
              <a:rPr lang="en-US" sz="2000" b="1" dirty="0" err="1" smtClean="0"/>
              <a:t>i</a:t>
            </a:r>
            <a:r>
              <a:rPr lang="en-US" sz="2000" b="1" dirty="0" smtClean="0"/>
              <a:t>).</a:t>
            </a:r>
            <a:r>
              <a:rPr lang="en-US" sz="2000" b="1" dirty="0" err="1" smtClean="0"/>
              <a:t>removeItem</a:t>
            </a:r>
            <a:r>
              <a:rPr lang="en-US" sz="2000" b="1" dirty="0" smtClean="0"/>
              <a:t>() : </a:t>
            </a:r>
            <a:r>
              <a:rPr lang="en-US" sz="2000" dirty="0" smtClean="0"/>
              <a:t>If user clicks on remove item, it will splice the item from the list of </a:t>
            </a:r>
            <a:r>
              <a:rPr lang="en-US" sz="2000" dirty="0" err="1" smtClean="0"/>
              <a:t>choosenProductsList</a:t>
            </a:r>
            <a:r>
              <a:rPr lang="en-US" sz="2000" dirty="0" smtClean="0"/>
              <a:t>.</a:t>
            </a:r>
          </a:p>
          <a:p>
            <a:r>
              <a:rPr lang="en-US" sz="2000" b="1" dirty="0" smtClean="0"/>
              <a:t>j).</a:t>
            </a:r>
            <a:r>
              <a:rPr lang="en-US" sz="2000" b="1" dirty="0" err="1" smtClean="0"/>
              <a:t>insertItems</a:t>
            </a:r>
            <a:r>
              <a:rPr lang="en-US" sz="2000" b="1" dirty="0" smtClean="0"/>
              <a:t>() : </a:t>
            </a:r>
            <a:r>
              <a:rPr lang="en-US" sz="2000" dirty="0" smtClean="0"/>
              <a:t>This will add the free product if quantity is greater than 10, and also calculates the unit price which is the price after discount and add the products to that order by using </a:t>
            </a:r>
            <a:r>
              <a:rPr lang="en-US" sz="2000" dirty="0" err="1" smtClean="0"/>
              <a:t>addOrderProducts</a:t>
            </a:r>
            <a:r>
              <a:rPr lang="en-US" sz="2000" dirty="0" smtClean="0"/>
              <a:t> method of class </a:t>
            </a:r>
            <a:r>
              <a:rPr lang="en-US" sz="2000" dirty="0" err="1" smtClean="0"/>
              <a:t>OrderControllerNew</a:t>
            </a:r>
            <a:r>
              <a:rPr lang="en-US" sz="2000" dirty="0" smtClean="0"/>
              <a:t>. It will also display the summary table.</a:t>
            </a:r>
          </a:p>
          <a:p>
            <a:r>
              <a:rPr lang="en-US" sz="2000" b="1" dirty="0" smtClean="0"/>
              <a:t>k).</a:t>
            </a:r>
            <a:r>
              <a:rPr lang="en-US" sz="2000" b="1" dirty="0" err="1" smtClean="0"/>
              <a:t>clearSearch</a:t>
            </a:r>
            <a:r>
              <a:rPr lang="en-US" sz="2000" b="1" dirty="0" smtClean="0"/>
              <a:t>() : </a:t>
            </a:r>
            <a:r>
              <a:rPr lang="en-US" sz="2000" dirty="0" smtClean="0"/>
              <a:t>to clear value in the search bar entered by the user.</a:t>
            </a:r>
          </a:p>
          <a:p>
            <a:r>
              <a:rPr lang="en-US" sz="2000" b="1" dirty="0" smtClean="0"/>
              <a:t>l).</a:t>
            </a:r>
            <a:r>
              <a:rPr lang="en-US" sz="2000" b="1" dirty="0" err="1" smtClean="0"/>
              <a:t>displaySummary</a:t>
            </a:r>
            <a:r>
              <a:rPr lang="en-US" sz="2000" b="1" dirty="0" smtClean="0"/>
              <a:t>() : </a:t>
            </a:r>
            <a:r>
              <a:rPr lang="en-US" sz="2000" dirty="0" smtClean="0"/>
              <a:t>This will display the summary details of products selected by the user displaying the account name, order amount and product details.</a:t>
            </a:r>
          </a:p>
          <a:p>
            <a:r>
              <a:rPr lang="en-US" sz="2000" b="1" dirty="0" smtClean="0"/>
              <a:t>m)</a:t>
            </a:r>
            <a:r>
              <a:rPr lang="en-US" sz="2000" b="1" dirty="0" err="1" smtClean="0"/>
              <a:t>handleConfirm</a:t>
            </a:r>
            <a:r>
              <a:rPr lang="en-US" sz="2000" b="1" dirty="0" smtClean="0"/>
              <a:t>() : </a:t>
            </a:r>
            <a:r>
              <a:rPr lang="en-US" sz="2000" dirty="0" smtClean="0"/>
              <a:t>This will confirm the order and stage is changed according to the order amount</a:t>
            </a:r>
          </a:p>
          <a:p>
            <a:r>
              <a:rPr lang="en-US" sz="2000" b="1" dirty="0" smtClean="0"/>
              <a:t>n).</a:t>
            </a:r>
            <a:r>
              <a:rPr lang="en-US" sz="2000" b="1" dirty="0" err="1" smtClean="0"/>
              <a:t>handleCancel</a:t>
            </a:r>
            <a:r>
              <a:rPr lang="en-US" sz="2000" b="1" dirty="0" smtClean="0"/>
              <a:t>() : </a:t>
            </a:r>
            <a:r>
              <a:rPr lang="en-US" sz="2000" dirty="0" smtClean="0"/>
              <a:t>This will cancel the order, updates the stage to order cancelled by using the method </a:t>
            </a:r>
            <a:r>
              <a:rPr lang="en-US" sz="2000" dirty="0" err="1" smtClean="0"/>
              <a:t>updateOrderDetails</a:t>
            </a:r>
            <a:r>
              <a:rPr lang="en-US" sz="2000" dirty="0" smtClean="0"/>
              <a:t> in the </a:t>
            </a:r>
            <a:r>
              <a:rPr lang="en-US" sz="2000" dirty="0" err="1" smtClean="0"/>
              <a:t>OrderControllerNew</a:t>
            </a:r>
            <a:r>
              <a:rPr lang="en-US" sz="2000" dirty="0" smtClean="0"/>
              <a:t>.</a:t>
            </a:r>
            <a:endParaRPr lang="en-US" sz="2000" b="1" dirty="0"/>
          </a:p>
          <a:p>
            <a:endParaRPr lang="en-US" b="1" u="sng" dirty="0" smtClean="0"/>
          </a:p>
          <a:p>
            <a:endParaRPr lang="en-US" dirty="0"/>
          </a:p>
        </p:txBody>
      </p:sp>
    </p:spTree>
    <p:extLst>
      <p:ext uri="{BB962C8B-B14F-4D97-AF65-F5344CB8AC3E}">
        <p14:creationId xmlns:p14="http://schemas.microsoft.com/office/powerpoint/2010/main" val="2941612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85592" y="2967335"/>
            <a:ext cx="5820825"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CLASS DIAGRAM</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4768148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32640"/>
          </a:xfrm>
          <a:prstGeom prst="rect">
            <a:avLst/>
          </a:prstGeom>
        </p:spPr>
        <p:txBody>
          <a:bodyPr wrap="square">
            <a:spAutoFit/>
          </a:bodyPr>
          <a:lstStyle/>
          <a:p>
            <a:r>
              <a:rPr lang="en-US" sz="2000" b="1" u="sng" dirty="0" smtClean="0"/>
              <a:t>6.EditNew: </a:t>
            </a:r>
            <a:r>
              <a:rPr lang="en-US" sz="2000" dirty="0" smtClean="0"/>
              <a:t> This is used to display the order details and edit the order details and not allowing to change order stage.</a:t>
            </a:r>
          </a:p>
          <a:p>
            <a:r>
              <a:rPr lang="en-US" sz="2000" b="1" dirty="0"/>
              <a:t>Methods in </a:t>
            </a:r>
            <a:r>
              <a:rPr lang="en-US" sz="2000" b="1" dirty="0" err="1" smtClean="0"/>
              <a:t>EdittNew</a:t>
            </a:r>
            <a:r>
              <a:rPr lang="en-US" sz="2000" b="1" dirty="0" smtClean="0"/>
              <a:t>:</a:t>
            </a:r>
            <a:endParaRPr lang="en-US" sz="2000" b="1" dirty="0"/>
          </a:p>
          <a:p>
            <a:pPr>
              <a:buAutoNum type="alphaLcParenBoth"/>
            </a:pPr>
            <a:r>
              <a:rPr lang="en-US" sz="2000" b="1" dirty="0" err="1" smtClean="0"/>
              <a:t>connectedCallback</a:t>
            </a:r>
            <a:r>
              <a:rPr lang="en-US" sz="2000" b="1" dirty="0" smtClean="0"/>
              <a:t>() </a:t>
            </a:r>
            <a:r>
              <a:rPr lang="en-US" sz="2000" b="1" dirty="0"/>
              <a:t>: </a:t>
            </a:r>
            <a:r>
              <a:rPr lang="en-US" sz="2000" dirty="0"/>
              <a:t>This method gets the list of all the products, total order amount and account name in the order which were displayed to the </a:t>
            </a:r>
            <a:r>
              <a:rPr lang="en-US" sz="2000" dirty="0" smtClean="0"/>
              <a:t>user by running </a:t>
            </a:r>
            <a:r>
              <a:rPr lang="en-US" sz="2000" dirty="0" err="1" smtClean="0"/>
              <a:t>getOrderAndProducts</a:t>
            </a:r>
            <a:r>
              <a:rPr lang="en-US" sz="2000" dirty="0" smtClean="0"/>
              <a:t> of </a:t>
            </a:r>
            <a:r>
              <a:rPr lang="en-US" sz="2000" dirty="0" err="1" smtClean="0"/>
              <a:t>EditOrderController</a:t>
            </a:r>
            <a:r>
              <a:rPr lang="en-US" sz="2000" dirty="0" smtClean="0"/>
              <a:t> and passing the current record id to the function in the lightning aura component. This will store all the details in </a:t>
            </a:r>
            <a:r>
              <a:rPr lang="en-US" sz="2000" dirty="0" err="1" smtClean="0"/>
              <a:t>productList</a:t>
            </a:r>
            <a:r>
              <a:rPr lang="en-US" sz="2000" dirty="0" smtClean="0"/>
              <a:t>.</a:t>
            </a:r>
          </a:p>
          <a:p>
            <a:pPr>
              <a:buAutoNum type="alphaLcParenBoth"/>
            </a:pPr>
            <a:r>
              <a:rPr lang="en-US" sz="2000" b="1" dirty="0" err="1" smtClean="0"/>
              <a:t>editMode</a:t>
            </a:r>
            <a:r>
              <a:rPr lang="en-US" sz="2000" b="1" dirty="0" smtClean="0"/>
              <a:t>() : </a:t>
            </a:r>
            <a:r>
              <a:rPr lang="en-US" sz="2000" dirty="0" smtClean="0"/>
              <a:t>This will display the edit page if edit button is clicked.</a:t>
            </a:r>
          </a:p>
          <a:p>
            <a:pPr>
              <a:buAutoNum type="alphaLcParenBoth"/>
            </a:pPr>
            <a:r>
              <a:rPr lang="en-US" sz="2000" b="1" dirty="0" err="1" smtClean="0"/>
              <a:t>addItemClick</a:t>
            </a:r>
            <a:r>
              <a:rPr lang="en-US" sz="2000" b="1" dirty="0" smtClean="0"/>
              <a:t>(): </a:t>
            </a:r>
            <a:r>
              <a:rPr lang="en-US" sz="2000" dirty="0" smtClean="0"/>
              <a:t>This will display the list of products to add if add Item is clicked.</a:t>
            </a:r>
          </a:p>
          <a:p>
            <a:pPr>
              <a:buAutoNum type="alphaLcParenBoth"/>
            </a:pPr>
            <a:r>
              <a:rPr lang="en-US" sz="2000" b="1" dirty="0" err="1" smtClean="0"/>
              <a:t>closeModalTab</a:t>
            </a:r>
            <a:r>
              <a:rPr lang="en-US" sz="2000" b="1" dirty="0" smtClean="0"/>
              <a:t>() : </a:t>
            </a:r>
            <a:r>
              <a:rPr lang="en-US" sz="2000" dirty="0" smtClean="0"/>
              <a:t>To close the modal box in which all the products are displayed.</a:t>
            </a:r>
          </a:p>
          <a:p>
            <a:pPr>
              <a:buAutoNum type="alphaLcParenBoth"/>
            </a:pPr>
            <a:r>
              <a:rPr lang="en-US" sz="2000" b="1" dirty="0" err="1" smtClean="0"/>
              <a:t>handleSearch</a:t>
            </a:r>
            <a:r>
              <a:rPr lang="en-US" sz="2000" b="1" dirty="0" smtClean="0"/>
              <a:t>() : </a:t>
            </a:r>
            <a:r>
              <a:rPr lang="en-US" sz="2000" dirty="0" smtClean="0"/>
              <a:t>To fetch all the products related to what user has entered in the search bar by using </a:t>
            </a:r>
            <a:r>
              <a:rPr lang="en-US" sz="2000" dirty="0" err="1" smtClean="0"/>
              <a:t>getProducts</a:t>
            </a:r>
            <a:r>
              <a:rPr lang="en-US" sz="2000" dirty="0" smtClean="0"/>
              <a:t> method of </a:t>
            </a:r>
            <a:r>
              <a:rPr lang="en-US" sz="2000" dirty="0" err="1" smtClean="0"/>
              <a:t>EditOrderController</a:t>
            </a:r>
            <a:r>
              <a:rPr lang="en-US" sz="2000" dirty="0" smtClean="0"/>
              <a:t>.</a:t>
            </a:r>
          </a:p>
          <a:p>
            <a:pPr>
              <a:buAutoNum type="alphaLcParenBoth"/>
            </a:pPr>
            <a:r>
              <a:rPr lang="en-US" sz="2000" b="1" dirty="0" err="1" smtClean="0"/>
              <a:t>addNewProduct</a:t>
            </a:r>
            <a:r>
              <a:rPr lang="en-US" sz="2000" b="1" dirty="0" smtClean="0"/>
              <a:t>() : </a:t>
            </a:r>
            <a:r>
              <a:rPr lang="en-US" sz="2000" dirty="0" smtClean="0"/>
              <a:t>This will add the user selected products in the </a:t>
            </a:r>
            <a:r>
              <a:rPr lang="en-US" sz="2000" dirty="0" err="1" smtClean="0"/>
              <a:t>productList</a:t>
            </a:r>
            <a:r>
              <a:rPr lang="en-US" sz="2000" dirty="0" smtClean="0"/>
              <a:t>.</a:t>
            </a:r>
          </a:p>
          <a:p>
            <a:pPr>
              <a:buAutoNum type="alphaLcParenBoth"/>
            </a:pPr>
            <a:r>
              <a:rPr lang="en-US" sz="2000" b="1" dirty="0" err="1" smtClean="0"/>
              <a:t>deleteClicked</a:t>
            </a:r>
            <a:r>
              <a:rPr lang="en-US" sz="2000" b="1" dirty="0" smtClean="0"/>
              <a:t>() : </a:t>
            </a:r>
            <a:r>
              <a:rPr lang="en-US" sz="2000" dirty="0" smtClean="0"/>
              <a:t>While editing user can delete the already existing products. This method will insert the already existing products in the </a:t>
            </a:r>
            <a:r>
              <a:rPr lang="en-US" sz="2000" dirty="0" err="1" smtClean="0"/>
              <a:t>toDeleteList</a:t>
            </a:r>
            <a:r>
              <a:rPr lang="en-US" sz="2000" dirty="0" smtClean="0"/>
              <a:t>.</a:t>
            </a:r>
          </a:p>
          <a:p>
            <a:pPr>
              <a:buAutoNum type="alphaLcParenBoth"/>
            </a:pPr>
            <a:r>
              <a:rPr lang="en-US" sz="2000" b="1" dirty="0" err="1" smtClean="0"/>
              <a:t>quantityUpdate</a:t>
            </a:r>
            <a:r>
              <a:rPr lang="en-US" sz="2000" b="1" dirty="0" smtClean="0"/>
              <a:t>() : </a:t>
            </a:r>
            <a:r>
              <a:rPr lang="en-US" sz="2000" dirty="0" smtClean="0"/>
              <a:t>This method is to get the quantity entered by the user and insert the quantity in specific index of </a:t>
            </a:r>
            <a:r>
              <a:rPr lang="en-US" sz="2000" dirty="0" err="1" smtClean="0"/>
              <a:t>productList</a:t>
            </a:r>
            <a:r>
              <a:rPr lang="en-US" sz="2000" dirty="0" smtClean="0"/>
              <a:t> of the products.</a:t>
            </a:r>
          </a:p>
          <a:p>
            <a:pPr>
              <a:buAutoNum type="alphaLcParenBoth"/>
            </a:pPr>
            <a:r>
              <a:rPr lang="en-US" sz="2000" b="1" dirty="0" err="1" smtClean="0"/>
              <a:t>discountUpdate</a:t>
            </a:r>
            <a:r>
              <a:rPr lang="en-US" sz="2000" b="1" dirty="0" smtClean="0"/>
              <a:t>() : </a:t>
            </a:r>
            <a:r>
              <a:rPr lang="en-US" sz="2000" dirty="0" smtClean="0"/>
              <a:t>In a similar way discount is added to the respected index of the </a:t>
            </a:r>
            <a:r>
              <a:rPr lang="en-US" sz="2000" dirty="0" err="1" smtClean="0"/>
              <a:t>productList</a:t>
            </a:r>
            <a:r>
              <a:rPr lang="en-US" sz="2000" dirty="0" smtClean="0"/>
              <a:t>.</a:t>
            </a:r>
          </a:p>
          <a:p>
            <a:pPr>
              <a:buAutoNum type="alphaLcParenBoth"/>
            </a:pPr>
            <a:r>
              <a:rPr lang="en-US" sz="2000" b="1" dirty="0" err="1" smtClean="0"/>
              <a:t>saveClickedFinal</a:t>
            </a:r>
            <a:r>
              <a:rPr lang="en-US" sz="2000" b="1" dirty="0" smtClean="0"/>
              <a:t>() : </a:t>
            </a:r>
            <a:r>
              <a:rPr lang="en-US" sz="2000" dirty="0" smtClean="0"/>
              <a:t>If save is clicked, Unit price is updated with the discounted price and </a:t>
            </a:r>
            <a:r>
              <a:rPr lang="en-US" sz="2000" dirty="0" err="1" smtClean="0"/>
              <a:t>updateOrderItems</a:t>
            </a:r>
            <a:r>
              <a:rPr lang="en-US" sz="2000" dirty="0" smtClean="0"/>
              <a:t> of </a:t>
            </a:r>
            <a:r>
              <a:rPr lang="en-US" sz="2000" dirty="0" err="1" smtClean="0"/>
              <a:t>EditOrderController</a:t>
            </a:r>
            <a:r>
              <a:rPr lang="en-US" sz="2000" dirty="0" smtClean="0"/>
              <a:t> is called to delete and add the respected products along with updated quantity and discount.</a:t>
            </a:r>
          </a:p>
          <a:p>
            <a:pPr>
              <a:buAutoNum type="alphaLcParenBoth"/>
            </a:pPr>
            <a:r>
              <a:rPr lang="en-US" sz="2000" b="1" dirty="0" err="1" smtClean="0"/>
              <a:t>cancelEditClicked</a:t>
            </a:r>
            <a:r>
              <a:rPr lang="en-US" sz="2000" b="1" dirty="0" smtClean="0"/>
              <a:t>() : </a:t>
            </a:r>
            <a:r>
              <a:rPr lang="en-US" sz="2000" dirty="0" smtClean="0"/>
              <a:t>This is used to cancel the edit.</a:t>
            </a:r>
            <a:endParaRPr lang="en-US" sz="2000" b="1" dirty="0"/>
          </a:p>
          <a:p>
            <a:r>
              <a:rPr lang="en-US" sz="2000" dirty="0" smtClean="0"/>
              <a:t> </a:t>
            </a:r>
            <a:endParaRPr lang="en-US" sz="2000" b="1" u="sng" dirty="0" smtClean="0"/>
          </a:p>
          <a:p>
            <a:endParaRPr lang="en-US" dirty="0"/>
          </a:p>
        </p:txBody>
      </p:sp>
    </p:spTree>
    <p:extLst>
      <p:ext uri="{BB962C8B-B14F-4D97-AF65-F5344CB8AC3E}">
        <p14:creationId xmlns:p14="http://schemas.microsoft.com/office/powerpoint/2010/main" val="13468779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269707" y="1885950"/>
            <a:ext cx="10698480" cy="4210050"/>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mj-lt"/>
              <a:buAutoNum type="arabicPeriod"/>
            </a:pPr>
            <a:r>
              <a:rPr lang="en-US" dirty="0" smtClean="0"/>
              <a:t>The Order Stage can’t go back to previous stage</a:t>
            </a:r>
          </a:p>
          <a:p>
            <a:pPr>
              <a:buFont typeface="+mj-lt"/>
              <a:buAutoNum type="arabicPeriod"/>
            </a:pPr>
            <a:r>
              <a:rPr lang="en-US" dirty="0" smtClean="0"/>
              <a:t>1 Business user can be manager of two sales user and not more than that</a:t>
            </a:r>
          </a:p>
          <a:p>
            <a:pPr>
              <a:buFont typeface="+mj-lt"/>
              <a:buAutoNum type="arabicPeriod"/>
            </a:pPr>
            <a:r>
              <a:rPr lang="en-US" dirty="0" smtClean="0"/>
              <a:t>1 sales user can create at most 5 accounts</a:t>
            </a:r>
          </a:p>
          <a:p>
            <a:pPr>
              <a:buFont typeface="+mj-lt"/>
              <a:buAutoNum type="arabicPeriod"/>
            </a:pPr>
            <a:r>
              <a:rPr lang="en-US" dirty="0" smtClean="0"/>
              <a:t>One must enter remarks if the order stage is cancelled.</a:t>
            </a:r>
          </a:p>
          <a:p>
            <a:pPr>
              <a:buFont typeface="+mj-lt"/>
              <a:buAutoNum type="arabicPeriod"/>
            </a:pPr>
            <a:r>
              <a:rPr lang="en-US" dirty="0" smtClean="0"/>
              <a:t>User can not add product if stock quantity is 0.</a:t>
            </a:r>
            <a:endParaRPr lang="en-US" dirty="0"/>
          </a:p>
          <a:p>
            <a:pPr>
              <a:buFont typeface="+mj-lt"/>
              <a:buAutoNum type="arabicPeriod"/>
            </a:pPr>
            <a:r>
              <a:rPr lang="en-US" dirty="0" smtClean="0"/>
              <a:t>Stock Quantity of products can’t be less than 0</a:t>
            </a:r>
          </a:p>
          <a:p>
            <a:pPr>
              <a:buFont typeface="+mj-lt"/>
              <a:buAutoNum type="arabicPeriod"/>
            </a:pPr>
            <a:r>
              <a:rPr lang="en-US" dirty="0" smtClean="0"/>
              <a:t>Order end date must not be less than order start date</a:t>
            </a:r>
          </a:p>
        </p:txBody>
      </p:sp>
      <p:sp>
        <p:nvSpPr>
          <p:cNvPr id="3" name="Rectangle 2"/>
          <p:cNvSpPr/>
          <p:nvPr/>
        </p:nvSpPr>
        <p:spPr>
          <a:xfrm>
            <a:off x="269707" y="528935"/>
            <a:ext cx="3613489"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Validation</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665527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400050" y="1905000"/>
            <a:ext cx="10698480" cy="4210050"/>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buFont typeface="+mj-lt"/>
              <a:buAutoNum type="arabicPeriod"/>
            </a:pPr>
            <a:r>
              <a:rPr lang="en-US" dirty="0" smtClean="0"/>
              <a:t>Sales User have to manually create invoice after order is confirmed</a:t>
            </a:r>
          </a:p>
          <a:p>
            <a:pPr>
              <a:buFont typeface="+mj-lt"/>
              <a:buAutoNum type="arabicPeriod"/>
            </a:pPr>
            <a:r>
              <a:rPr lang="en-US" dirty="0" smtClean="0"/>
              <a:t>Invoice number should be 4 digit format</a:t>
            </a:r>
          </a:p>
          <a:p>
            <a:pPr>
              <a:buFont typeface="+mj-lt"/>
              <a:buAutoNum type="arabicPeriod"/>
            </a:pPr>
            <a:r>
              <a:rPr lang="en-US" dirty="0" smtClean="0"/>
              <a:t>Status is set to draft when order is created</a:t>
            </a:r>
          </a:p>
          <a:p>
            <a:pPr>
              <a:buFont typeface="+mj-lt"/>
              <a:buAutoNum type="arabicPeriod"/>
            </a:pPr>
            <a:r>
              <a:rPr lang="en-US" dirty="0" smtClean="0"/>
              <a:t>Business user will be assigned by the support team</a:t>
            </a:r>
          </a:p>
          <a:p>
            <a:pPr>
              <a:buFont typeface="+mj-lt"/>
              <a:buAutoNum type="arabicPeriod"/>
            </a:pPr>
            <a:r>
              <a:rPr lang="en-US" dirty="0" smtClean="0"/>
              <a:t>Date should be valid</a:t>
            </a:r>
          </a:p>
          <a:p>
            <a:pPr marL="0" indent="0">
              <a:buNone/>
            </a:pPr>
            <a:endParaRPr lang="en-US" dirty="0" smtClean="0"/>
          </a:p>
          <a:p>
            <a:pPr>
              <a:buFont typeface="+mj-lt"/>
              <a:buAutoNum type="arabicPeriod"/>
            </a:pPr>
            <a:endParaRPr lang="en-US" dirty="0" smtClean="0"/>
          </a:p>
        </p:txBody>
      </p:sp>
      <p:sp>
        <p:nvSpPr>
          <p:cNvPr id="3" name="Rectangle 2"/>
          <p:cNvSpPr/>
          <p:nvPr/>
        </p:nvSpPr>
        <p:spPr>
          <a:xfrm>
            <a:off x="252118" y="605135"/>
            <a:ext cx="4296369"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Assumptions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88626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0162" y="153406"/>
            <a:ext cx="2047355" cy="369332"/>
          </a:xfrm>
          <a:prstGeom prst="rect">
            <a:avLst/>
          </a:prstGeom>
        </p:spPr>
        <p:txBody>
          <a:bodyPr wrap="none">
            <a:spAutoFit/>
          </a:bodyPr>
          <a:lstStyle/>
          <a:p>
            <a:r>
              <a:rPr lang="en-US" b="1" dirty="0" smtClean="0"/>
              <a:t>CLASS DIAGRAM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25533588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16713" y="2967335"/>
            <a:ext cx="6758580"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Sequence Diagram</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363414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12192000" cy="6858000"/>
          </a:xfrm>
          <a:prstGeom prst="rect">
            <a:avLst/>
          </a:prstGeom>
        </p:spPr>
      </p:pic>
    </p:spTree>
    <p:extLst>
      <p:ext uri="{BB962C8B-B14F-4D97-AF65-F5344CB8AC3E}">
        <p14:creationId xmlns:p14="http://schemas.microsoft.com/office/powerpoint/2010/main" val="27560698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16848" y="2967335"/>
            <a:ext cx="5758308"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Activity Diagram</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0701153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2281</TotalTime>
  <Words>2086</Words>
  <Application>Microsoft Office PowerPoint</Application>
  <PresentationFormat>Widescreen</PresentationFormat>
  <Paragraphs>153</Paragraphs>
  <Slides>52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Tw Cen MT</vt:lpstr>
      <vt:lpstr>Tw Cen MT Condensed</vt:lpstr>
      <vt:lpstr>Wingdings 3</vt:lpstr>
      <vt:lpstr>Integral</vt:lpstr>
      <vt:lpstr>Order Management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Order Management App</dc:title>
  <dc:creator>Prajjwal Pandey</dc:creator>
  <cp:lastModifiedBy>Prajjwal Pandey</cp:lastModifiedBy>
  <cp:revision>101</cp:revision>
  <dcterms:created xsi:type="dcterms:W3CDTF">2020-04-26T08:18:54Z</dcterms:created>
  <dcterms:modified xsi:type="dcterms:W3CDTF">2020-05-23T05:58:44Z</dcterms:modified>
</cp:coreProperties>
</file>